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91" r:id="rId1"/>
    <p:sldMasterId id="2147484203" r:id="rId2"/>
  </p:sldMasterIdLst>
  <p:notesMasterIdLst>
    <p:notesMasterId r:id="rId28"/>
  </p:notesMasterIdLst>
  <p:handoutMasterIdLst>
    <p:handoutMasterId r:id="rId29"/>
  </p:handoutMasterIdLst>
  <p:sldIdLst>
    <p:sldId id="265" r:id="rId3"/>
    <p:sldId id="269" r:id="rId4"/>
    <p:sldId id="291" r:id="rId5"/>
    <p:sldId id="257" r:id="rId6"/>
    <p:sldId id="280" r:id="rId7"/>
    <p:sldId id="271" r:id="rId8"/>
    <p:sldId id="275" r:id="rId9"/>
    <p:sldId id="260" r:id="rId10"/>
    <p:sldId id="261" r:id="rId11"/>
    <p:sldId id="281" r:id="rId12"/>
    <p:sldId id="309" r:id="rId13"/>
    <p:sldId id="310" r:id="rId14"/>
    <p:sldId id="311" r:id="rId15"/>
    <p:sldId id="302" r:id="rId16"/>
    <p:sldId id="303" r:id="rId17"/>
    <p:sldId id="304" r:id="rId18"/>
    <p:sldId id="305" r:id="rId19"/>
    <p:sldId id="306" r:id="rId20"/>
    <p:sldId id="307" r:id="rId21"/>
    <p:sldId id="308" r:id="rId22"/>
    <p:sldId id="270" r:id="rId23"/>
    <p:sldId id="268" r:id="rId24"/>
    <p:sldId id="312" r:id="rId25"/>
    <p:sldId id="279" r:id="rId26"/>
    <p:sldId id="26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D31"/>
    <a:srgbClr val="4A87D3"/>
    <a:srgbClr val="8EB8F8"/>
    <a:srgbClr val="17314F"/>
    <a:srgbClr val="73087B"/>
    <a:srgbClr val="34759F"/>
    <a:srgbClr val="001CA7"/>
    <a:srgbClr val="19293F"/>
    <a:srgbClr val="0A1C30"/>
    <a:srgbClr val="D64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39" autoAdjust="0"/>
    <p:restoredTop sz="70122" autoAdjust="0"/>
  </p:normalViewPr>
  <p:slideViewPr>
    <p:cSldViewPr snapToGrid="0">
      <p:cViewPr>
        <p:scale>
          <a:sx n="100" d="100"/>
          <a:sy n="100" d="100"/>
        </p:scale>
        <p:origin x="-1048" y="128"/>
      </p:cViewPr>
      <p:guideLst>
        <p:guide orient="horz" pos="2160"/>
        <p:guide pos="2961"/>
      </p:guideLst>
    </p:cSldViewPr>
  </p:slideViewPr>
  <p:notesTextViewPr>
    <p:cViewPr>
      <p:scale>
        <a:sx n="155" d="100"/>
        <a:sy n="155" d="100"/>
      </p:scale>
      <p:origin x="0" y="0"/>
    </p:cViewPr>
  </p:notesTextViewPr>
  <p:notesViewPr>
    <p:cSldViewPr snapToGrid="0" snapToObjects="1">
      <p:cViewPr varScale="1">
        <p:scale>
          <a:sx n="86" d="100"/>
          <a:sy n="86" d="100"/>
        </p:scale>
        <p:origin x="-2512" y="-12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EFAF98-1A84-BA44-A22A-FB3EF35DB130}" type="doc">
      <dgm:prSet loTypeId="urn:microsoft.com/office/officeart/2005/8/layout/radial6" loCatId="cycle" qsTypeId="urn:microsoft.com/office/officeart/2005/8/quickstyle/simple5" qsCatId="simple" csTypeId="urn:microsoft.com/office/officeart/2005/8/colors/accent1_2" csCatId="accent1" phldr="1"/>
      <dgm:spPr/>
      <dgm:t>
        <a:bodyPr/>
        <a:lstStyle/>
        <a:p>
          <a:endParaRPr lang="en-US"/>
        </a:p>
      </dgm:t>
    </dgm:pt>
    <dgm:pt modelId="{03E79C14-BC96-C140-BD6B-0BCF1DCF4516}">
      <dgm:prSet phldrT="[Text]" custT="1"/>
      <dgm:spPr>
        <a:gradFill flip="none" rotWithShape="1">
          <a:gsLst>
            <a:gs pos="0">
              <a:schemeClr val="tx2">
                <a:lumMod val="60000"/>
                <a:lumOff val="40000"/>
              </a:schemeClr>
            </a:gs>
            <a:gs pos="100000">
              <a:schemeClr val="accent1">
                <a:lumMod val="40000"/>
                <a:lumOff val="60000"/>
              </a:schemeClr>
            </a:gs>
          </a:gsLst>
          <a:lin ang="16200000" scaled="0"/>
          <a:tileRect/>
        </a:gradFill>
        <a:effectLst>
          <a:outerShdw blurRad="50800" dist="38100" dir="8100000" algn="tr" rotWithShape="0">
            <a:prstClr val="black">
              <a:alpha val="40000"/>
            </a:prstClr>
          </a:outerShdw>
        </a:effectLst>
        <a:scene3d>
          <a:camera prst="orthographicFront"/>
          <a:lightRig rig="threePt" dir="t"/>
        </a:scene3d>
        <a:sp3d>
          <a:bevelT/>
        </a:sp3d>
      </dgm:spPr>
      <dgm:t>
        <a:bodyPr/>
        <a:lstStyle/>
        <a:p>
          <a:r>
            <a:rPr lang="en-US" sz="1800" b="1" dirty="0" smtClean="0">
              <a:solidFill>
                <a:schemeClr val="tx1"/>
              </a:solidFill>
            </a:rPr>
            <a:t>University</a:t>
          </a:r>
        </a:p>
        <a:p>
          <a:r>
            <a:rPr lang="en-US" sz="1800" b="1" dirty="0" smtClean="0">
              <a:solidFill>
                <a:schemeClr val="tx1"/>
              </a:solidFill>
            </a:rPr>
            <a:t>of Kansas (KU)</a:t>
          </a:r>
        </a:p>
        <a:p>
          <a:endParaRPr lang="en-US" sz="1800" b="1" dirty="0" smtClean="0">
            <a:solidFill>
              <a:schemeClr val="tx1"/>
            </a:solidFill>
          </a:endParaRPr>
        </a:p>
        <a:p>
          <a:endParaRPr lang="en-US" sz="1800" b="1" dirty="0" smtClean="0">
            <a:solidFill>
              <a:schemeClr val="tx1"/>
            </a:solidFill>
          </a:endParaRPr>
        </a:p>
        <a:p>
          <a:endParaRPr lang="en-US" sz="1800" b="1" dirty="0" smtClean="0">
            <a:solidFill>
              <a:schemeClr val="tx1"/>
            </a:solidFill>
          </a:endParaRPr>
        </a:p>
        <a:p>
          <a:endParaRPr lang="en-US" sz="1800" b="1" dirty="0" smtClean="0">
            <a:solidFill>
              <a:schemeClr val="tx1"/>
            </a:solidFill>
          </a:endParaRPr>
        </a:p>
        <a:p>
          <a:endParaRPr lang="en-US" sz="1800" b="1" dirty="0">
            <a:solidFill>
              <a:schemeClr val="tx1"/>
            </a:solidFill>
          </a:endParaRPr>
        </a:p>
      </dgm:t>
    </dgm:pt>
    <dgm:pt modelId="{E2CBD6E4-E3A5-2A4D-B08F-0343253C9141}" type="parTrans" cxnId="{BFE8A28C-4D48-794F-A00E-8E3743F87DB2}">
      <dgm:prSet/>
      <dgm:spPr/>
      <dgm:t>
        <a:bodyPr/>
        <a:lstStyle/>
        <a:p>
          <a:endParaRPr lang="en-US"/>
        </a:p>
      </dgm:t>
    </dgm:pt>
    <dgm:pt modelId="{5C493A8E-15B6-6C43-8399-5E730317C743}" type="sibTrans" cxnId="{BFE8A28C-4D48-794F-A00E-8E3743F87DB2}">
      <dgm:prSet/>
      <dgm:spPr/>
      <dgm:t>
        <a:bodyPr/>
        <a:lstStyle/>
        <a:p>
          <a:endParaRPr lang="en-US"/>
        </a:p>
      </dgm:t>
    </dgm:pt>
    <dgm:pt modelId="{F0E791F9-84D9-A342-B1FC-CD1FCA6BCAB7}">
      <dgm:prSet phldrT="[Text]" custT="1"/>
      <dgm:spPr>
        <a:gradFill flip="none" rotWithShape="0">
          <a:gsLst>
            <a:gs pos="0">
              <a:schemeClr val="tx2">
                <a:lumMod val="60000"/>
                <a:lumOff val="40000"/>
              </a:schemeClr>
            </a:gs>
            <a:gs pos="100000">
              <a:schemeClr val="accent1">
                <a:lumMod val="40000"/>
                <a:lumOff val="60000"/>
              </a:schemeClr>
            </a:gs>
          </a:gsLst>
          <a:lin ang="16200000" scaled="0"/>
          <a:tileRect/>
        </a:gradFill>
        <a:scene3d>
          <a:camera prst="orthographicFront"/>
          <a:lightRig rig="threePt" dir="t"/>
        </a:scene3d>
        <a:sp3d>
          <a:bevelT/>
        </a:sp3d>
      </dgm:spPr>
      <dgm:t>
        <a:bodyPr/>
        <a:lstStyle/>
        <a:p>
          <a:r>
            <a:rPr lang="en-US" sz="1800" b="1" dirty="0" smtClean="0">
              <a:solidFill>
                <a:schemeClr val="tx1"/>
              </a:solidFill>
            </a:rPr>
            <a:t>UC San Diego (UCSD)</a:t>
          </a:r>
        </a:p>
        <a:p>
          <a:endParaRPr lang="en-US" sz="1800" b="1" dirty="0" smtClean="0">
            <a:solidFill>
              <a:schemeClr val="tx1"/>
            </a:solidFill>
          </a:endParaRPr>
        </a:p>
        <a:p>
          <a:endParaRPr lang="en-US" sz="1800" b="1" dirty="0" smtClean="0">
            <a:solidFill>
              <a:schemeClr val="tx1"/>
            </a:solidFill>
          </a:endParaRPr>
        </a:p>
        <a:p>
          <a:endParaRPr lang="en-US" sz="1800" b="1" dirty="0" smtClean="0">
            <a:solidFill>
              <a:schemeClr val="tx1"/>
            </a:solidFill>
          </a:endParaRPr>
        </a:p>
        <a:p>
          <a:r>
            <a:rPr lang="en-US" sz="1800" b="1" dirty="0" smtClean="0">
              <a:solidFill>
                <a:schemeClr val="tx1"/>
              </a:solidFill>
            </a:rPr>
            <a:t> </a:t>
          </a:r>
          <a:endParaRPr lang="en-US" sz="1800" b="1" dirty="0">
            <a:solidFill>
              <a:schemeClr val="tx1"/>
            </a:solidFill>
          </a:endParaRPr>
        </a:p>
      </dgm:t>
    </dgm:pt>
    <dgm:pt modelId="{B0183F62-8418-274C-9117-826BA6FB31DF}" type="parTrans" cxnId="{56326821-663E-6443-9018-D6D530A7E8CC}">
      <dgm:prSet/>
      <dgm:spPr/>
      <dgm:t>
        <a:bodyPr/>
        <a:lstStyle/>
        <a:p>
          <a:endParaRPr lang="en-US"/>
        </a:p>
      </dgm:t>
    </dgm:pt>
    <dgm:pt modelId="{B0C868BE-DBAB-FB4D-8C37-E040706B3142}" type="sibTrans" cxnId="{56326821-663E-6443-9018-D6D530A7E8CC}">
      <dgm:prSet/>
      <dgm:spPr/>
      <dgm:t>
        <a:bodyPr/>
        <a:lstStyle/>
        <a:p>
          <a:endParaRPr lang="en-US"/>
        </a:p>
      </dgm:t>
    </dgm:pt>
    <dgm:pt modelId="{745514D1-B759-634F-AA6D-E1C80D649261}">
      <dgm:prSet phldrT="[Text]" custT="1"/>
      <dgm:spPr/>
      <dgm:t>
        <a:bodyPr/>
        <a:lstStyle/>
        <a:p>
          <a:endParaRPr lang="en-US" sz="1400" b="1" dirty="0">
            <a:solidFill>
              <a:srgbClr val="FDF0CA"/>
            </a:solidFill>
          </a:endParaRPr>
        </a:p>
      </dgm:t>
    </dgm:pt>
    <dgm:pt modelId="{7DF62867-F22F-EA49-BE0E-97786DDCB2AF}" type="parTrans" cxnId="{04435017-C67D-A843-8353-A723C6C1CA3F}">
      <dgm:prSet/>
      <dgm:spPr/>
      <dgm:t>
        <a:bodyPr/>
        <a:lstStyle/>
        <a:p>
          <a:endParaRPr lang="en-US"/>
        </a:p>
      </dgm:t>
    </dgm:pt>
    <dgm:pt modelId="{3302BA64-0471-BA41-8A44-81A01C4CFCB5}" type="sibTrans" cxnId="{04435017-C67D-A843-8353-A723C6C1CA3F}">
      <dgm:prSet/>
      <dgm:spPr/>
      <dgm:t>
        <a:bodyPr/>
        <a:lstStyle/>
        <a:p>
          <a:endParaRPr lang="en-US"/>
        </a:p>
      </dgm:t>
    </dgm:pt>
    <dgm:pt modelId="{D9D0D706-D1A0-CC46-AC7D-49F8C7E8CCD3}">
      <dgm:prSet phldrT="[Text]" custT="1"/>
      <dgm:spPr/>
      <dgm:t>
        <a:bodyPr/>
        <a:lstStyle/>
        <a:p>
          <a:endParaRPr lang="en-US"/>
        </a:p>
      </dgm:t>
    </dgm:pt>
    <dgm:pt modelId="{DF27C5E0-7EC6-CB45-93C6-1DFC5787D674}" type="parTrans" cxnId="{A5AA519B-58CC-3F48-9734-D648D0C584CA}">
      <dgm:prSet/>
      <dgm:spPr/>
      <dgm:t>
        <a:bodyPr/>
        <a:lstStyle/>
        <a:p>
          <a:endParaRPr lang="en-US"/>
        </a:p>
      </dgm:t>
    </dgm:pt>
    <dgm:pt modelId="{C522BF68-BBFD-A34D-B4DD-8F3BDD388D68}" type="sibTrans" cxnId="{A5AA519B-58CC-3F48-9734-D648D0C584CA}">
      <dgm:prSet/>
      <dgm:spPr/>
      <dgm:t>
        <a:bodyPr/>
        <a:lstStyle/>
        <a:p>
          <a:endParaRPr lang="en-US"/>
        </a:p>
      </dgm:t>
    </dgm:pt>
    <dgm:pt modelId="{D014E672-1C80-954F-8B2A-10F559D5382A}">
      <dgm:prSet phldrT="[Text]" custT="1"/>
      <dgm:spPr>
        <a:gradFill flip="none" rotWithShape="0">
          <a:gsLst>
            <a:gs pos="0">
              <a:schemeClr val="tx2">
                <a:lumMod val="60000"/>
                <a:lumOff val="40000"/>
              </a:schemeClr>
            </a:gs>
            <a:gs pos="100000">
              <a:schemeClr val="accent1">
                <a:lumMod val="40000"/>
                <a:lumOff val="60000"/>
              </a:schemeClr>
            </a:gs>
          </a:gsLst>
          <a:lin ang="16200000" scaled="0"/>
          <a:tileRect/>
        </a:gradFill>
        <a:scene3d>
          <a:camera prst="orthographicFront"/>
          <a:lightRig rig="threePt" dir="t"/>
        </a:scene3d>
        <a:sp3d>
          <a:bevelT/>
        </a:sp3d>
      </dgm:spPr>
      <dgm:t>
        <a:bodyPr/>
        <a:lstStyle/>
        <a:p>
          <a:pPr algn="ctr"/>
          <a:r>
            <a:rPr lang="en-US" sz="1800" b="1" dirty="0" smtClean="0">
              <a:solidFill>
                <a:schemeClr val="tx1"/>
              </a:solidFill>
            </a:rPr>
            <a:t>Indiana University (IU)</a:t>
          </a:r>
        </a:p>
        <a:p>
          <a:pPr algn="ctr"/>
          <a:endParaRPr lang="en-US" sz="1800" b="1" dirty="0" smtClean="0">
            <a:solidFill>
              <a:schemeClr val="tx1"/>
            </a:solidFill>
          </a:endParaRPr>
        </a:p>
        <a:p>
          <a:pPr algn="ctr"/>
          <a:endParaRPr lang="en-US" sz="1800" b="1" dirty="0" smtClean="0">
            <a:solidFill>
              <a:schemeClr val="tx1"/>
            </a:solidFill>
          </a:endParaRPr>
        </a:p>
        <a:p>
          <a:pPr algn="ctr"/>
          <a:endParaRPr lang="en-US" sz="1800" b="1" dirty="0" smtClean="0">
            <a:solidFill>
              <a:schemeClr val="tx1"/>
            </a:solidFill>
          </a:endParaRPr>
        </a:p>
        <a:p>
          <a:pPr algn="ctr"/>
          <a:endParaRPr lang="en-US" sz="1800" b="1" dirty="0" smtClean="0">
            <a:solidFill>
              <a:schemeClr val="tx1"/>
            </a:solidFill>
          </a:endParaRPr>
        </a:p>
        <a:p>
          <a:pPr algn="ctr"/>
          <a:endParaRPr lang="en-US" sz="1800" b="1" dirty="0" smtClean="0">
            <a:solidFill>
              <a:schemeClr val="tx1"/>
            </a:solidFill>
          </a:endParaRPr>
        </a:p>
      </dgm:t>
    </dgm:pt>
    <dgm:pt modelId="{7D1A4528-B50D-DA46-A36C-DA921EEA9D23}" type="parTrans" cxnId="{640F1864-3994-F14D-9401-7630F000852B}">
      <dgm:prSet/>
      <dgm:spPr/>
      <dgm:t>
        <a:bodyPr/>
        <a:lstStyle/>
        <a:p>
          <a:endParaRPr lang="en-US"/>
        </a:p>
      </dgm:t>
    </dgm:pt>
    <dgm:pt modelId="{5EB0993E-3348-DB4D-8612-8786E48EA990}" type="sibTrans" cxnId="{640F1864-3994-F14D-9401-7630F000852B}">
      <dgm:prSet/>
      <dgm:spPr/>
      <dgm:t>
        <a:bodyPr/>
        <a:lstStyle/>
        <a:p>
          <a:endParaRPr lang="en-US"/>
        </a:p>
      </dgm:t>
    </dgm:pt>
    <dgm:pt modelId="{6C623B1F-FBCF-C841-9334-4E56157E5B6D}">
      <dgm:prSet phldrT="[Text]" custT="1"/>
      <dgm:spPr/>
      <dgm:t>
        <a:bodyPr/>
        <a:lstStyle/>
        <a:p>
          <a:endParaRPr lang="en-US"/>
        </a:p>
      </dgm:t>
    </dgm:pt>
    <dgm:pt modelId="{233728B5-5872-0E4D-A25E-A6426FCE239A}" type="parTrans" cxnId="{7D5A4ABA-8843-F349-9D7A-63CCD1A9ED83}">
      <dgm:prSet/>
      <dgm:spPr/>
      <dgm:t>
        <a:bodyPr/>
        <a:lstStyle/>
        <a:p>
          <a:endParaRPr lang="en-US"/>
        </a:p>
      </dgm:t>
    </dgm:pt>
    <dgm:pt modelId="{9D6F049D-D844-E248-AC58-C82FC0F19144}" type="sibTrans" cxnId="{7D5A4ABA-8843-F349-9D7A-63CCD1A9ED83}">
      <dgm:prSet/>
      <dgm:spPr/>
      <dgm:t>
        <a:bodyPr/>
        <a:lstStyle/>
        <a:p>
          <a:endParaRPr lang="en-US"/>
        </a:p>
      </dgm:t>
    </dgm:pt>
    <dgm:pt modelId="{DB204516-E8BF-1847-A89D-57834579AED1}">
      <dgm:prSet/>
      <dgm:spPr/>
      <dgm:t>
        <a:bodyPr/>
        <a:lstStyle/>
        <a:p>
          <a:endParaRPr lang="en-US" dirty="0"/>
        </a:p>
      </dgm:t>
    </dgm:pt>
    <dgm:pt modelId="{8C58EAF8-00B3-5240-A947-7638BD30AEB0}" type="parTrans" cxnId="{87B617FD-3AB1-164C-B8C5-4B9E78147AE5}">
      <dgm:prSet/>
      <dgm:spPr/>
      <dgm:t>
        <a:bodyPr/>
        <a:lstStyle/>
        <a:p>
          <a:endParaRPr lang="en-US"/>
        </a:p>
      </dgm:t>
    </dgm:pt>
    <dgm:pt modelId="{B2761AFA-3AA1-3042-B675-C4351837F7D2}" type="sibTrans" cxnId="{87B617FD-3AB1-164C-B8C5-4B9E78147AE5}">
      <dgm:prSet/>
      <dgm:spPr/>
      <dgm:t>
        <a:bodyPr/>
        <a:lstStyle/>
        <a:p>
          <a:endParaRPr lang="en-US"/>
        </a:p>
      </dgm:t>
    </dgm:pt>
    <dgm:pt modelId="{CB14C27C-EDF7-BB4A-AE5B-16F05390CF13}">
      <dgm:prSet phldrT="[Text]" custT="1"/>
      <dgm:spPr>
        <a:solidFill>
          <a:srgbClr val="AAA6E5">
            <a:alpha val="8000"/>
          </a:srgbClr>
        </a:solidFill>
      </dgm:spPr>
      <dgm:t>
        <a:bodyPr/>
        <a:lstStyle/>
        <a:p>
          <a:r>
            <a:rPr lang="en-US" sz="2400" b="1" dirty="0" smtClean="0">
              <a:solidFill>
                <a:srgbClr val="D30000"/>
              </a:solidFill>
            </a:rPr>
            <a:t> </a:t>
          </a:r>
          <a:endParaRPr lang="en-US" sz="2400" b="1" dirty="0">
            <a:solidFill>
              <a:srgbClr val="D30000"/>
            </a:solidFill>
          </a:endParaRPr>
        </a:p>
      </dgm:t>
    </dgm:pt>
    <dgm:pt modelId="{58A6B666-34C3-3E46-9E9F-810EFA31FAD0}" type="sibTrans" cxnId="{8D263AD2-6B8E-A94A-BE22-7DDA6B5230C4}">
      <dgm:prSet/>
      <dgm:spPr/>
      <dgm:t>
        <a:bodyPr/>
        <a:lstStyle/>
        <a:p>
          <a:endParaRPr lang="en-US"/>
        </a:p>
      </dgm:t>
    </dgm:pt>
    <dgm:pt modelId="{529E6CB5-262E-B64B-BAB0-BF9FBBD2DD7F}" type="parTrans" cxnId="{8D263AD2-6B8E-A94A-BE22-7DDA6B5230C4}">
      <dgm:prSet/>
      <dgm:spPr/>
      <dgm:t>
        <a:bodyPr/>
        <a:lstStyle/>
        <a:p>
          <a:endParaRPr lang="en-US"/>
        </a:p>
      </dgm:t>
    </dgm:pt>
    <dgm:pt modelId="{4CC38F5E-D86A-6E43-A32C-0BAB672ABFBE}" type="pres">
      <dgm:prSet presAssocID="{44EFAF98-1A84-BA44-A22A-FB3EF35DB130}" presName="Name0" presStyleCnt="0">
        <dgm:presLayoutVars>
          <dgm:chMax val="1"/>
          <dgm:dir/>
          <dgm:animLvl val="ctr"/>
          <dgm:resizeHandles val="exact"/>
        </dgm:presLayoutVars>
      </dgm:prSet>
      <dgm:spPr/>
      <dgm:t>
        <a:bodyPr/>
        <a:lstStyle/>
        <a:p>
          <a:endParaRPr lang="en-US"/>
        </a:p>
      </dgm:t>
    </dgm:pt>
    <dgm:pt modelId="{3A50E658-A8FA-4247-987F-74436AD45847}" type="pres">
      <dgm:prSet presAssocID="{CB14C27C-EDF7-BB4A-AE5B-16F05390CF13}" presName="centerShape" presStyleLbl="node0" presStyleIdx="0" presStyleCnt="1" custScaleX="233802" custScaleY="242280"/>
      <dgm:spPr/>
      <dgm:t>
        <a:bodyPr/>
        <a:lstStyle/>
        <a:p>
          <a:endParaRPr lang="en-US"/>
        </a:p>
      </dgm:t>
    </dgm:pt>
    <dgm:pt modelId="{8507B49A-064A-6C4E-8F40-DF0EC4EFDD24}" type="pres">
      <dgm:prSet presAssocID="{03E79C14-BC96-C140-BD6B-0BCF1DCF4516}" presName="node" presStyleLbl="node1" presStyleIdx="0" presStyleCnt="3" custScaleX="185088" custScaleY="185088">
        <dgm:presLayoutVars>
          <dgm:bulletEnabled val="1"/>
        </dgm:presLayoutVars>
      </dgm:prSet>
      <dgm:spPr/>
      <dgm:t>
        <a:bodyPr/>
        <a:lstStyle/>
        <a:p>
          <a:endParaRPr lang="en-US"/>
        </a:p>
      </dgm:t>
    </dgm:pt>
    <dgm:pt modelId="{89935B7F-4535-F947-9B75-F3D6D73CF940}" type="pres">
      <dgm:prSet presAssocID="{03E79C14-BC96-C140-BD6B-0BCF1DCF4516}" presName="dummy" presStyleCnt="0"/>
      <dgm:spPr/>
    </dgm:pt>
    <dgm:pt modelId="{B4673B3B-532E-5B44-9F57-D580E121F1CC}" type="pres">
      <dgm:prSet presAssocID="{5C493A8E-15B6-6C43-8399-5E730317C743}" presName="sibTrans" presStyleLbl="sibTrans2D1" presStyleIdx="0" presStyleCnt="3"/>
      <dgm:spPr/>
      <dgm:t>
        <a:bodyPr/>
        <a:lstStyle/>
        <a:p>
          <a:endParaRPr lang="en-US"/>
        </a:p>
      </dgm:t>
    </dgm:pt>
    <dgm:pt modelId="{5600F807-4536-B54B-9BD7-A275BA2BC6CF}" type="pres">
      <dgm:prSet presAssocID="{D014E672-1C80-954F-8B2A-10F559D5382A}" presName="node" presStyleLbl="node1" presStyleIdx="1" presStyleCnt="3" custScaleX="185088" custScaleY="185088">
        <dgm:presLayoutVars>
          <dgm:bulletEnabled val="1"/>
        </dgm:presLayoutVars>
      </dgm:prSet>
      <dgm:spPr/>
      <dgm:t>
        <a:bodyPr/>
        <a:lstStyle/>
        <a:p>
          <a:endParaRPr lang="en-US"/>
        </a:p>
      </dgm:t>
    </dgm:pt>
    <dgm:pt modelId="{248440F7-6EA3-2747-87A4-B889ABD9C54C}" type="pres">
      <dgm:prSet presAssocID="{D014E672-1C80-954F-8B2A-10F559D5382A}" presName="dummy" presStyleCnt="0"/>
      <dgm:spPr/>
    </dgm:pt>
    <dgm:pt modelId="{AEEAAAE2-C57A-C74A-A033-EB617FDB2F8C}" type="pres">
      <dgm:prSet presAssocID="{5EB0993E-3348-DB4D-8612-8786E48EA990}" presName="sibTrans" presStyleLbl="sibTrans2D1" presStyleIdx="1" presStyleCnt="3"/>
      <dgm:spPr/>
      <dgm:t>
        <a:bodyPr/>
        <a:lstStyle/>
        <a:p>
          <a:endParaRPr lang="en-US"/>
        </a:p>
      </dgm:t>
    </dgm:pt>
    <dgm:pt modelId="{5C3271D1-7679-8B4B-8E87-048E77E9458D}" type="pres">
      <dgm:prSet presAssocID="{F0E791F9-84D9-A342-B1FC-CD1FCA6BCAB7}" presName="node" presStyleLbl="node1" presStyleIdx="2" presStyleCnt="3" custScaleX="185088" custScaleY="185157">
        <dgm:presLayoutVars>
          <dgm:bulletEnabled val="1"/>
        </dgm:presLayoutVars>
      </dgm:prSet>
      <dgm:spPr/>
      <dgm:t>
        <a:bodyPr/>
        <a:lstStyle/>
        <a:p>
          <a:endParaRPr lang="en-US"/>
        </a:p>
      </dgm:t>
    </dgm:pt>
    <dgm:pt modelId="{563F0A46-B9B5-664E-8ADE-8E7105217262}" type="pres">
      <dgm:prSet presAssocID="{F0E791F9-84D9-A342-B1FC-CD1FCA6BCAB7}" presName="dummy" presStyleCnt="0"/>
      <dgm:spPr/>
    </dgm:pt>
    <dgm:pt modelId="{61EDADF8-0AE8-7E4D-9C4A-48D3D04B467B}" type="pres">
      <dgm:prSet presAssocID="{B0C868BE-DBAB-FB4D-8C37-E040706B3142}" presName="sibTrans" presStyleLbl="sibTrans2D1" presStyleIdx="2" presStyleCnt="3"/>
      <dgm:spPr/>
      <dgm:t>
        <a:bodyPr/>
        <a:lstStyle/>
        <a:p>
          <a:endParaRPr lang="en-US"/>
        </a:p>
      </dgm:t>
    </dgm:pt>
  </dgm:ptLst>
  <dgm:cxnLst>
    <dgm:cxn modelId="{640F1864-3994-F14D-9401-7630F000852B}" srcId="{CB14C27C-EDF7-BB4A-AE5B-16F05390CF13}" destId="{D014E672-1C80-954F-8B2A-10F559D5382A}" srcOrd="1" destOrd="0" parTransId="{7D1A4528-B50D-DA46-A36C-DA921EEA9D23}" sibTransId="{5EB0993E-3348-DB4D-8612-8786E48EA990}"/>
    <dgm:cxn modelId="{7D5A4ABA-8843-F349-9D7A-63CCD1A9ED83}" srcId="{745514D1-B759-634F-AA6D-E1C80D649261}" destId="{6C623B1F-FBCF-C841-9334-4E56157E5B6D}" srcOrd="1" destOrd="0" parTransId="{233728B5-5872-0E4D-A25E-A6426FCE239A}" sibTransId="{9D6F049D-D844-E248-AC58-C82FC0F19144}"/>
    <dgm:cxn modelId="{40520D5A-0F3D-0043-AD17-9B44CB7B855D}" type="presOf" srcId="{5C493A8E-15B6-6C43-8399-5E730317C743}" destId="{B4673B3B-532E-5B44-9F57-D580E121F1CC}" srcOrd="0" destOrd="0" presId="urn:microsoft.com/office/officeart/2005/8/layout/radial6"/>
    <dgm:cxn modelId="{F22E1E3B-8694-5F43-BC28-EB7403C9FAA8}" type="presOf" srcId="{5EB0993E-3348-DB4D-8612-8786E48EA990}" destId="{AEEAAAE2-C57A-C74A-A033-EB617FDB2F8C}" srcOrd="0" destOrd="0" presId="urn:microsoft.com/office/officeart/2005/8/layout/radial6"/>
    <dgm:cxn modelId="{6FF68AE9-F780-4246-B35B-90FBE1529CBF}" type="presOf" srcId="{CB14C27C-EDF7-BB4A-AE5B-16F05390CF13}" destId="{3A50E658-A8FA-4247-987F-74436AD45847}" srcOrd="0" destOrd="0" presId="urn:microsoft.com/office/officeart/2005/8/layout/radial6"/>
    <dgm:cxn modelId="{04435017-C67D-A843-8353-A723C6C1CA3F}" srcId="{44EFAF98-1A84-BA44-A22A-FB3EF35DB130}" destId="{745514D1-B759-634F-AA6D-E1C80D649261}" srcOrd="1" destOrd="0" parTransId="{7DF62867-F22F-EA49-BE0E-97786DDCB2AF}" sibTransId="{3302BA64-0471-BA41-8A44-81A01C4CFCB5}"/>
    <dgm:cxn modelId="{9A54A8D9-F3BE-B24E-8B5A-70939147FFDF}" type="presOf" srcId="{F0E791F9-84D9-A342-B1FC-CD1FCA6BCAB7}" destId="{5C3271D1-7679-8B4B-8E87-048E77E9458D}" srcOrd="0" destOrd="0" presId="urn:microsoft.com/office/officeart/2005/8/layout/radial6"/>
    <dgm:cxn modelId="{6FAA876D-3F82-FC46-B1F7-BA2A9431FFF3}" type="presOf" srcId="{44EFAF98-1A84-BA44-A22A-FB3EF35DB130}" destId="{4CC38F5E-D86A-6E43-A32C-0BAB672ABFBE}" srcOrd="0" destOrd="0" presId="urn:microsoft.com/office/officeart/2005/8/layout/radial6"/>
    <dgm:cxn modelId="{1B56ABBD-2107-E846-B39C-E4D729A457E9}" type="presOf" srcId="{B0C868BE-DBAB-FB4D-8C37-E040706B3142}" destId="{61EDADF8-0AE8-7E4D-9C4A-48D3D04B467B}" srcOrd="0" destOrd="0" presId="urn:microsoft.com/office/officeart/2005/8/layout/radial6"/>
    <dgm:cxn modelId="{8D263AD2-6B8E-A94A-BE22-7DDA6B5230C4}" srcId="{44EFAF98-1A84-BA44-A22A-FB3EF35DB130}" destId="{CB14C27C-EDF7-BB4A-AE5B-16F05390CF13}" srcOrd="0" destOrd="0" parTransId="{529E6CB5-262E-B64B-BAB0-BF9FBBD2DD7F}" sibTransId="{58A6B666-34C3-3E46-9E9F-810EFA31FAD0}"/>
    <dgm:cxn modelId="{56326821-663E-6443-9018-D6D530A7E8CC}" srcId="{CB14C27C-EDF7-BB4A-AE5B-16F05390CF13}" destId="{F0E791F9-84D9-A342-B1FC-CD1FCA6BCAB7}" srcOrd="2" destOrd="0" parTransId="{B0183F62-8418-274C-9117-826BA6FB31DF}" sibTransId="{B0C868BE-DBAB-FB4D-8C37-E040706B3142}"/>
    <dgm:cxn modelId="{87B617FD-3AB1-164C-B8C5-4B9E78147AE5}" srcId="{44EFAF98-1A84-BA44-A22A-FB3EF35DB130}" destId="{DB204516-E8BF-1847-A89D-57834579AED1}" srcOrd="2" destOrd="0" parTransId="{8C58EAF8-00B3-5240-A947-7638BD30AEB0}" sibTransId="{B2761AFA-3AA1-3042-B675-C4351837F7D2}"/>
    <dgm:cxn modelId="{BFE8A28C-4D48-794F-A00E-8E3743F87DB2}" srcId="{CB14C27C-EDF7-BB4A-AE5B-16F05390CF13}" destId="{03E79C14-BC96-C140-BD6B-0BCF1DCF4516}" srcOrd="0" destOrd="0" parTransId="{E2CBD6E4-E3A5-2A4D-B08F-0343253C9141}" sibTransId="{5C493A8E-15B6-6C43-8399-5E730317C743}"/>
    <dgm:cxn modelId="{D4654BBB-45C6-EC46-9732-6B33359EA825}" type="presOf" srcId="{03E79C14-BC96-C140-BD6B-0BCF1DCF4516}" destId="{8507B49A-064A-6C4E-8F40-DF0EC4EFDD24}" srcOrd="0" destOrd="0" presId="urn:microsoft.com/office/officeart/2005/8/layout/radial6"/>
    <dgm:cxn modelId="{CFA39330-EDC2-7442-9674-BCA9A30230F9}" type="presOf" srcId="{D014E672-1C80-954F-8B2A-10F559D5382A}" destId="{5600F807-4536-B54B-9BD7-A275BA2BC6CF}" srcOrd="0" destOrd="0" presId="urn:microsoft.com/office/officeart/2005/8/layout/radial6"/>
    <dgm:cxn modelId="{A5AA519B-58CC-3F48-9734-D648D0C584CA}" srcId="{745514D1-B759-634F-AA6D-E1C80D649261}" destId="{D9D0D706-D1A0-CC46-AC7D-49F8C7E8CCD3}" srcOrd="0" destOrd="0" parTransId="{DF27C5E0-7EC6-CB45-93C6-1DFC5787D674}" sibTransId="{C522BF68-BBFD-A34D-B4DD-8F3BDD388D68}"/>
    <dgm:cxn modelId="{74AC9C30-BA7E-AD45-914E-8BE9A98D27B8}" type="presParOf" srcId="{4CC38F5E-D86A-6E43-A32C-0BAB672ABFBE}" destId="{3A50E658-A8FA-4247-987F-74436AD45847}" srcOrd="0" destOrd="0" presId="urn:microsoft.com/office/officeart/2005/8/layout/radial6"/>
    <dgm:cxn modelId="{C2B2BF8C-7367-6144-957F-251EA9C46969}" type="presParOf" srcId="{4CC38F5E-D86A-6E43-A32C-0BAB672ABFBE}" destId="{8507B49A-064A-6C4E-8F40-DF0EC4EFDD24}" srcOrd="1" destOrd="0" presId="urn:microsoft.com/office/officeart/2005/8/layout/radial6"/>
    <dgm:cxn modelId="{948C113A-3CE0-E349-8AD4-238E102A13B4}" type="presParOf" srcId="{4CC38F5E-D86A-6E43-A32C-0BAB672ABFBE}" destId="{89935B7F-4535-F947-9B75-F3D6D73CF940}" srcOrd="2" destOrd="0" presId="urn:microsoft.com/office/officeart/2005/8/layout/radial6"/>
    <dgm:cxn modelId="{D22AE340-4376-A349-BF55-3CB302D0A2D0}" type="presParOf" srcId="{4CC38F5E-D86A-6E43-A32C-0BAB672ABFBE}" destId="{B4673B3B-532E-5B44-9F57-D580E121F1CC}" srcOrd="3" destOrd="0" presId="urn:microsoft.com/office/officeart/2005/8/layout/radial6"/>
    <dgm:cxn modelId="{7F544320-7EB4-1748-BBC3-EFDB5B7F2A87}" type="presParOf" srcId="{4CC38F5E-D86A-6E43-A32C-0BAB672ABFBE}" destId="{5600F807-4536-B54B-9BD7-A275BA2BC6CF}" srcOrd="4" destOrd="0" presId="urn:microsoft.com/office/officeart/2005/8/layout/radial6"/>
    <dgm:cxn modelId="{5F05CB7F-7183-394A-BD83-78F2A7758BFE}" type="presParOf" srcId="{4CC38F5E-D86A-6E43-A32C-0BAB672ABFBE}" destId="{248440F7-6EA3-2747-87A4-B889ABD9C54C}" srcOrd="5" destOrd="0" presId="urn:microsoft.com/office/officeart/2005/8/layout/radial6"/>
    <dgm:cxn modelId="{91836B33-AECD-2241-A2F3-CDB705623BDE}" type="presParOf" srcId="{4CC38F5E-D86A-6E43-A32C-0BAB672ABFBE}" destId="{AEEAAAE2-C57A-C74A-A033-EB617FDB2F8C}" srcOrd="6" destOrd="0" presId="urn:microsoft.com/office/officeart/2005/8/layout/radial6"/>
    <dgm:cxn modelId="{0428D208-D155-2341-B0FD-DC5088A75A74}" type="presParOf" srcId="{4CC38F5E-D86A-6E43-A32C-0BAB672ABFBE}" destId="{5C3271D1-7679-8B4B-8E87-048E77E9458D}" srcOrd="7" destOrd="0" presId="urn:microsoft.com/office/officeart/2005/8/layout/radial6"/>
    <dgm:cxn modelId="{575A14C9-8FF5-3B45-A153-74A4B41509AB}" type="presParOf" srcId="{4CC38F5E-D86A-6E43-A32C-0BAB672ABFBE}" destId="{563F0A46-B9B5-664E-8ADE-8E7105217262}" srcOrd="8" destOrd="0" presId="urn:microsoft.com/office/officeart/2005/8/layout/radial6"/>
    <dgm:cxn modelId="{1725B480-7714-FF4D-87FD-D38373A076C4}" type="presParOf" srcId="{4CC38F5E-D86A-6E43-A32C-0BAB672ABFBE}" destId="{61EDADF8-0AE8-7E4D-9C4A-48D3D04B467B}"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5616AD-0123-514A-8161-87FBCF859506}" type="doc">
      <dgm:prSet loTypeId="urn:microsoft.com/office/officeart/2005/8/layout/cycle1" loCatId="process" qsTypeId="urn:microsoft.com/office/officeart/2005/8/quickstyle/simple5" qsCatId="simple" csTypeId="urn:microsoft.com/office/officeart/2005/8/colors/accent1_2" csCatId="accent1" phldr="1"/>
      <dgm:spPr/>
    </dgm:pt>
    <dgm:pt modelId="{A844B007-36C3-A245-81ED-AB900AADD866}">
      <dgm:prSet phldrT="[Text]" custT="1"/>
      <dgm:spPr/>
      <dgm:t>
        <a:bodyPr/>
        <a:lstStyle/>
        <a:p>
          <a:r>
            <a:rPr lang="en-US" sz="2000" b="1" dirty="0" smtClean="0">
              <a:solidFill>
                <a:srgbClr val="0000FF"/>
              </a:solidFill>
            </a:rPr>
            <a:t> add </a:t>
          </a:r>
          <a:r>
            <a:rPr lang="en-US" sz="2000" b="1" dirty="0" err="1" smtClean="0">
              <a:solidFill>
                <a:srgbClr val="0000FF"/>
              </a:solidFill>
            </a:rPr>
            <a:t>Lifemapper</a:t>
          </a:r>
          <a:r>
            <a:rPr lang="en-US" sz="2000" b="1" dirty="0" smtClean="0">
              <a:solidFill>
                <a:srgbClr val="0000FF"/>
              </a:solidFill>
            </a:rPr>
            <a:t> roll</a:t>
          </a:r>
        </a:p>
        <a:p>
          <a:r>
            <a:rPr lang="en-US" sz="2000" b="1" dirty="0" smtClean="0">
              <a:solidFill>
                <a:srgbClr val="0000FF"/>
              </a:solidFill>
            </a:rPr>
            <a:t> add Provenance roll</a:t>
          </a:r>
          <a:endParaRPr lang="en-US" sz="2000" b="1" dirty="0">
            <a:solidFill>
              <a:srgbClr val="0000FF"/>
            </a:solidFill>
          </a:endParaRPr>
        </a:p>
      </dgm:t>
    </dgm:pt>
    <dgm:pt modelId="{31465492-885C-DB40-BD92-D36B95E012AD}" type="parTrans" cxnId="{2D48AB2A-F831-6E4A-8799-4B3DD7F18830}">
      <dgm:prSet/>
      <dgm:spPr/>
      <dgm:t>
        <a:bodyPr/>
        <a:lstStyle/>
        <a:p>
          <a:endParaRPr lang="en-US"/>
        </a:p>
      </dgm:t>
    </dgm:pt>
    <dgm:pt modelId="{1A579F8A-E65D-AD41-9957-FE96F776D5DB}" type="sibTrans" cxnId="{2D48AB2A-F831-6E4A-8799-4B3DD7F18830}">
      <dgm:prSet/>
      <dgm:spPr/>
      <dgm:t>
        <a:bodyPr/>
        <a:lstStyle/>
        <a:p>
          <a:endParaRPr lang="en-US"/>
        </a:p>
      </dgm:t>
    </dgm:pt>
    <dgm:pt modelId="{3CE019CF-877F-7441-A89C-FAA10CE3A3C9}">
      <dgm:prSet phldrT="[Text]" custT="1"/>
      <dgm:spPr/>
      <dgm:t>
        <a:bodyPr/>
        <a:lstStyle/>
        <a:p>
          <a:r>
            <a:rPr lang="en-US" sz="2400" b="1" dirty="0" smtClean="0">
              <a:solidFill>
                <a:srgbClr val="0000FF"/>
              </a:solidFill>
            </a:rPr>
            <a:t>Test</a:t>
          </a:r>
          <a:endParaRPr lang="en-US" sz="2400" b="1" dirty="0">
            <a:solidFill>
              <a:srgbClr val="0000FF"/>
            </a:solidFill>
          </a:endParaRPr>
        </a:p>
      </dgm:t>
    </dgm:pt>
    <dgm:pt modelId="{E3224305-9A0D-554F-B4B3-0B3699B5B903}" type="parTrans" cxnId="{EEBFA74B-A552-6643-9D52-2BB01C055BA0}">
      <dgm:prSet/>
      <dgm:spPr/>
      <dgm:t>
        <a:bodyPr/>
        <a:lstStyle/>
        <a:p>
          <a:endParaRPr lang="en-US"/>
        </a:p>
      </dgm:t>
    </dgm:pt>
    <dgm:pt modelId="{01D4E579-FFF8-A84F-BB05-462A4AE0DCFF}" type="sibTrans" cxnId="{EEBFA74B-A552-6643-9D52-2BB01C055BA0}">
      <dgm:prSet/>
      <dgm:spPr/>
      <dgm:t>
        <a:bodyPr/>
        <a:lstStyle/>
        <a:p>
          <a:endParaRPr lang="en-US"/>
        </a:p>
      </dgm:t>
    </dgm:pt>
    <dgm:pt modelId="{ED9F2971-4AA9-0E43-A755-06E101E47330}">
      <dgm:prSet phldrT="[Text]" custT="1"/>
      <dgm:spPr/>
      <dgm:t>
        <a:bodyPr/>
        <a:lstStyle/>
        <a:p>
          <a:r>
            <a:rPr lang="en-US" sz="2400" b="1" dirty="0" smtClean="0">
              <a:solidFill>
                <a:schemeClr val="accent1">
                  <a:lumMod val="50000"/>
                </a:schemeClr>
              </a:solidFill>
            </a:rPr>
            <a:t>Base cluster</a:t>
          </a:r>
          <a:endParaRPr lang="en-US" sz="2400" dirty="0">
            <a:solidFill>
              <a:schemeClr val="accent1">
                <a:lumMod val="50000"/>
              </a:schemeClr>
            </a:solidFill>
          </a:endParaRPr>
        </a:p>
      </dgm:t>
    </dgm:pt>
    <dgm:pt modelId="{97A9B2D4-27FD-774F-9C0C-798829374FF8}" type="parTrans" cxnId="{C18B7684-35AE-8046-AD7A-96923A3056A4}">
      <dgm:prSet/>
      <dgm:spPr/>
      <dgm:t>
        <a:bodyPr/>
        <a:lstStyle/>
        <a:p>
          <a:endParaRPr lang="en-US"/>
        </a:p>
      </dgm:t>
    </dgm:pt>
    <dgm:pt modelId="{34237155-1D79-0F43-82B6-9F892C1DF133}" type="sibTrans" cxnId="{C18B7684-35AE-8046-AD7A-96923A3056A4}">
      <dgm:prSet/>
      <dgm:spPr/>
      <dgm:t>
        <a:bodyPr/>
        <a:lstStyle/>
        <a:p>
          <a:endParaRPr lang="en-US"/>
        </a:p>
      </dgm:t>
    </dgm:pt>
    <dgm:pt modelId="{59D36FF6-D53E-FE4F-82A1-2221058B7A95}">
      <dgm:prSet phldrT="[Text]" custT="1"/>
      <dgm:spPr/>
      <dgm:t>
        <a:bodyPr/>
        <a:lstStyle/>
        <a:p>
          <a:r>
            <a:rPr lang="en-US" sz="2400" b="1" dirty="0" smtClean="0">
              <a:solidFill>
                <a:srgbClr val="0000FF"/>
              </a:solidFill>
            </a:rPr>
            <a:t>Reinstall</a:t>
          </a:r>
          <a:endParaRPr lang="en-US" sz="2400" b="1" dirty="0">
            <a:solidFill>
              <a:srgbClr val="0000FF"/>
            </a:solidFill>
          </a:endParaRPr>
        </a:p>
      </dgm:t>
    </dgm:pt>
    <dgm:pt modelId="{DD63CC6F-1575-E54B-91F4-7510A7680361}" type="parTrans" cxnId="{363132B2-F873-A94D-9423-FE6AF8431C05}">
      <dgm:prSet/>
      <dgm:spPr/>
      <dgm:t>
        <a:bodyPr/>
        <a:lstStyle/>
        <a:p>
          <a:endParaRPr lang="en-US"/>
        </a:p>
      </dgm:t>
    </dgm:pt>
    <dgm:pt modelId="{A9538BCE-E86A-9A4D-9D6D-DED758DA71D7}" type="sibTrans" cxnId="{363132B2-F873-A94D-9423-FE6AF8431C05}">
      <dgm:prSet/>
      <dgm:spPr/>
      <dgm:t>
        <a:bodyPr/>
        <a:lstStyle/>
        <a:p>
          <a:endParaRPr lang="en-US"/>
        </a:p>
      </dgm:t>
    </dgm:pt>
    <dgm:pt modelId="{ACB81989-9E33-7E42-8634-56F9850E1E60}" type="pres">
      <dgm:prSet presAssocID="{635616AD-0123-514A-8161-87FBCF859506}" presName="cycle" presStyleCnt="0">
        <dgm:presLayoutVars>
          <dgm:dir/>
          <dgm:resizeHandles val="exact"/>
        </dgm:presLayoutVars>
      </dgm:prSet>
      <dgm:spPr/>
    </dgm:pt>
    <dgm:pt modelId="{AFBD462B-A510-2D48-BCF6-525012D64BD8}" type="pres">
      <dgm:prSet presAssocID="{ED9F2971-4AA9-0E43-A755-06E101E47330}" presName="dummy" presStyleCnt="0"/>
      <dgm:spPr/>
    </dgm:pt>
    <dgm:pt modelId="{F1118F9C-7866-3642-B29F-9F70E44F2CD2}" type="pres">
      <dgm:prSet presAssocID="{ED9F2971-4AA9-0E43-A755-06E101E47330}" presName="node" presStyleLbl="revTx" presStyleIdx="0" presStyleCnt="4">
        <dgm:presLayoutVars>
          <dgm:bulletEnabled val="1"/>
        </dgm:presLayoutVars>
      </dgm:prSet>
      <dgm:spPr/>
      <dgm:t>
        <a:bodyPr/>
        <a:lstStyle/>
        <a:p>
          <a:endParaRPr lang="en-US"/>
        </a:p>
      </dgm:t>
    </dgm:pt>
    <dgm:pt modelId="{2769AEDC-7CEF-F645-87D9-7A3A4668A54C}" type="pres">
      <dgm:prSet presAssocID="{34237155-1D79-0F43-82B6-9F892C1DF133}" presName="sibTrans" presStyleLbl="node1" presStyleIdx="0" presStyleCnt="4"/>
      <dgm:spPr/>
      <dgm:t>
        <a:bodyPr/>
        <a:lstStyle/>
        <a:p>
          <a:endParaRPr lang="en-US"/>
        </a:p>
      </dgm:t>
    </dgm:pt>
    <dgm:pt modelId="{CAE6A312-015D-3B43-B71A-B4AB98408355}" type="pres">
      <dgm:prSet presAssocID="{A844B007-36C3-A245-81ED-AB900AADD866}" presName="dummy" presStyleCnt="0"/>
      <dgm:spPr/>
    </dgm:pt>
    <dgm:pt modelId="{30CBFFDB-E5F6-444A-BFE0-5E061C354AED}" type="pres">
      <dgm:prSet presAssocID="{A844B007-36C3-A245-81ED-AB900AADD866}" presName="node" presStyleLbl="revTx" presStyleIdx="1" presStyleCnt="4" custScaleX="162367" custScaleY="63662" custRadScaleRad="113218" custRadScaleInc="-39388">
        <dgm:presLayoutVars>
          <dgm:bulletEnabled val="1"/>
        </dgm:presLayoutVars>
      </dgm:prSet>
      <dgm:spPr/>
      <dgm:t>
        <a:bodyPr/>
        <a:lstStyle/>
        <a:p>
          <a:endParaRPr lang="en-US"/>
        </a:p>
      </dgm:t>
    </dgm:pt>
    <dgm:pt modelId="{E4C5A654-C0C4-754E-9253-ADDF6638F300}" type="pres">
      <dgm:prSet presAssocID="{1A579F8A-E65D-AD41-9957-FE96F776D5DB}" presName="sibTrans" presStyleLbl="node1" presStyleIdx="1" presStyleCnt="4"/>
      <dgm:spPr/>
      <dgm:t>
        <a:bodyPr/>
        <a:lstStyle/>
        <a:p>
          <a:endParaRPr lang="en-US"/>
        </a:p>
      </dgm:t>
    </dgm:pt>
    <dgm:pt modelId="{071E8D21-40F0-B94D-A2A3-5559859E0441}" type="pres">
      <dgm:prSet presAssocID="{3CE019CF-877F-7441-A89C-FAA10CE3A3C9}" presName="dummy" presStyleCnt="0"/>
      <dgm:spPr/>
    </dgm:pt>
    <dgm:pt modelId="{E1E5E522-F3C2-6348-9597-CE0B82FD811E}" type="pres">
      <dgm:prSet presAssocID="{3CE019CF-877F-7441-A89C-FAA10CE3A3C9}" presName="node" presStyleLbl="revTx" presStyleIdx="2" presStyleCnt="4">
        <dgm:presLayoutVars>
          <dgm:bulletEnabled val="1"/>
        </dgm:presLayoutVars>
      </dgm:prSet>
      <dgm:spPr/>
      <dgm:t>
        <a:bodyPr/>
        <a:lstStyle/>
        <a:p>
          <a:endParaRPr lang="en-US"/>
        </a:p>
      </dgm:t>
    </dgm:pt>
    <dgm:pt modelId="{4115971A-A35F-C44D-8172-5A7D7750C97F}" type="pres">
      <dgm:prSet presAssocID="{01D4E579-FFF8-A84F-BB05-462A4AE0DCFF}" presName="sibTrans" presStyleLbl="node1" presStyleIdx="2" presStyleCnt="4"/>
      <dgm:spPr/>
      <dgm:t>
        <a:bodyPr/>
        <a:lstStyle/>
        <a:p>
          <a:endParaRPr lang="en-US"/>
        </a:p>
      </dgm:t>
    </dgm:pt>
    <dgm:pt modelId="{B6668F76-859A-1242-AE3D-F94890F04916}" type="pres">
      <dgm:prSet presAssocID="{59D36FF6-D53E-FE4F-82A1-2221058B7A95}" presName="dummy" presStyleCnt="0"/>
      <dgm:spPr/>
    </dgm:pt>
    <dgm:pt modelId="{F26DFDF7-D67F-5946-8F84-42FD77B49EF9}" type="pres">
      <dgm:prSet presAssocID="{59D36FF6-D53E-FE4F-82A1-2221058B7A95}" presName="node" presStyleLbl="revTx" presStyleIdx="3" presStyleCnt="4">
        <dgm:presLayoutVars>
          <dgm:bulletEnabled val="1"/>
        </dgm:presLayoutVars>
      </dgm:prSet>
      <dgm:spPr/>
      <dgm:t>
        <a:bodyPr/>
        <a:lstStyle/>
        <a:p>
          <a:endParaRPr lang="en-US"/>
        </a:p>
      </dgm:t>
    </dgm:pt>
    <dgm:pt modelId="{E066D59F-C13B-AC4F-9299-EE12D949CE30}" type="pres">
      <dgm:prSet presAssocID="{A9538BCE-E86A-9A4D-9D6D-DED758DA71D7}" presName="sibTrans" presStyleLbl="node1" presStyleIdx="3" presStyleCnt="4"/>
      <dgm:spPr/>
      <dgm:t>
        <a:bodyPr/>
        <a:lstStyle/>
        <a:p>
          <a:endParaRPr lang="en-US"/>
        </a:p>
      </dgm:t>
    </dgm:pt>
  </dgm:ptLst>
  <dgm:cxnLst>
    <dgm:cxn modelId="{E365671E-0AD1-0842-AC84-C2AD6EF74C89}" type="presOf" srcId="{01D4E579-FFF8-A84F-BB05-462A4AE0DCFF}" destId="{4115971A-A35F-C44D-8172-5A7D7750C97F}" srcOrd="0" destOrd="0" presId="urn:microsoft.com/office/officeart/2005/8/layout/cycle1"/>
    <dgm:cxn modelId="{A331A038-CFF1-BB47-9A95-B5A482C5459D}" type="presOf" srcId="{1A579F8A-E65D-AD41-9957-FE96F776D5DB}" destId="{E4C5A654-C0C4-754E-9253-ADDF6638F300}" srcOrd="0" destOrd="0" presId="urn:microsoft.com/office/officeart/2005/8/layout/cycle1"/>
    <dgm:cxn modelId="{09D92BC6-219C-1149-AEC9-362099478634}" type="presOf" srcId="{59D36FF6-D53E-FE4F-82A1-2221058B7A95}" destId="{F26DFDF7-D67F-5946-8F84-42FD77B49EF9}" srcOrd="0" destOrd="0" presId="urn:microsoft.com/office/officeart/2005/8/layout/cycle1"/>
    <dgm:cxn modelId="{60689435-6E05-6C4C-9B09-B2DC96FFFD7C}" type="presOf" srcId="{ED9F2971-4AA9-0E43-A755-06E101E47330}" destId="{F1118F9C-7866-3642-B29F-9F70E44F2CD2}" srcOrd="0" destOrd="0" presId="urn:microsoft.com/office/officeart/2005/8/layout/cycle1"/>
    <dgm:cxn modelId="{363132B2-F873-A94D-9423-FE6AF8431C05}" srcId="{635616AD-0123-514A-8161-87FBCF859506}" destId="{59D36FF6-D53E-FE4F-82A1-2221058B7A95}" srcOrd="3" destOrd="0" parTransId="{DD63CC6F-1575-E54B-91F4-7510A7680361}" sibTransId="{A9538BCE-E86A-9A4D-9D6D-DED758DA71D7}"/>
    <dgm:cxn modelId="{2D48AB2A-F831-6E4A-8799-4B3DD7F18830}" srcId="{635616AD-0123-514A-8161-87FBCF859506}" destId="{A844B007-36C3-A245-81ED-AB900AADD866}" srcOrd="1" destOrd="0" parTransId="{31465492-885C-DB40-BD92-D36B95E012AD}" sibTransId="{1A579F8A-E65D-AD41-9957-FE96F776D5DB}"/>
    <dgm:cxn modelId="{57BD29D1-CBAE-FA4E-AD70-EB37D5AD3B5C}" type="presOf" srcId="{3CE019CF-877F-7441-A89C-FAA10CE3A3C9}" destId="{E1E5E522-F3C2-6348-9597-CE0B82FD811E}" srcOrd="0" destOrd="0" presId="urn:microsoft.com/office/officeart/2005/8/layout/cycle1"/>
    <dgm:cxn modelId="{96F85FF4-D3E6-C041-BEE6-9215E317601D}" type="presOf" srcId="{A844B007-36C3-A245-81ED-AB900AADD866}" destId="{30CBFFDB-E5F6-444A-BFE0-5E061C354AED}" srcOrd="0" destOrd="0" presId="urn:microsoft.com/office/officeart/2005/8/layout/cycle1"/>
    <dgm:cxn modelId="{EEBFA74B-A552-6643-9D52-2BB01C055BA0}" srcId="{635616AD-0123-514A-8161-87FBCF859506}" destId="{3CE019CF-877F-7441-A89C-FAA10CE3A3C9}" srcOrd="2" destOrd="0" parTransId="{E3224305-9A0D-554F-B4B3-0B3699B5B903}" sibTransId="{01D4E579-FFF8-A84F-BB05-462A4AE0DCFF}"/>
    <dgm:cxn modelId="{C18B7684-35AE-8046-AD7A-96923A3056A4}" srcId="{635616AD-0123-514A-8161-87FBCF859506}" destId="{ED9F2971-4AA9-0E43-A755-06E101E47330}" srcOrd="0" destOrd="0" parTransId="{97A9B2D4-27FD-774F-9C0C-798829374FF8}" sibTransId="{34237155-1D79-0F43-82B6-9F892C1DF133}"/>
    <dgm:cxn modelId="{35178BCF-27D8-A740-8F34-BDB6F0735A0A}" type="presOf" srcId="{635616AD-0123-514A-8161-87FBCF859506}" destId="{ACB81989-9E33-7E42-8634-56F9850E1E60}" srcOrd="0" destOrd="0" presId="urn:microsoft.com/office/officeart/2005/8/layout/cycle1"/>
    <dgm:cxn modelId="{F770FE2B-8D2A-7147-B10D-1FE41953467B}" type="presOf" srcId="{34237155-1D79-0F43-82B6-9F892C1DF133}" destId="{2769AEDC-7CEF-F645-87D9-7A3A4668A54C}" srcOrd="0" destOrd="0" presId="urn:microsoft.com/office/officeart/2005/8/layout/cycle1"/>
    <dgm:cxn modelId="{5C3921DB-ECEE-4B44-97E8-5991B2E4F0B3}" type="presOf" srcId="{A9538BCE-E86A-9A4D-9D6D-DED758DA71D7}" destId="{E066D59F-C13B-AC4F-9299-EE12D949CE30}" srcOrd="0" destOrd="0" presId="urn:microsoft.com/office/officeart/2005/8/layout/cycle1"/>
    <dgm:cxn modelId="{B09074A0-6952-A845-8728-B183195D061C}" type="presParOf" srcId="{ACB81989-9E33-7E42-8634-56F9850E1E60}" destId="{AFBD462B-A510-2D48-BCF6-525012D64BD8}" srcOrd="0" destOrd="0" presId="urn:microsoft.com/office/officeart/2005/8/layout/cycle1"/>
    <dgm:cxn modelId="{8F0981BE-D2D3-F44B-ADB5-CE7317832775}" type="presParOf" srcId="{ACB81989-9E33-7E42-8634-56F9850E1E60}" destId="{F1118F9C-7866-3642-B29F-9F70E44F2CD2}" srcOrd="1" destOrd="0" presId="urn:microsoft.com/office/officeart/2005/8/layout/cycle1"/>
    <dgm:cxn modelId="{CF8075E3-A9E5-5F42-A6D3-3537572A06FE}" type="presParOf" srcId="{ACB81989-9E33-7E42-8634-56F9850E1E60}" destId="{2769AEDC-7CEF-F645-87D9-7A3A4668A54C}" srcOrd="2" destOrd="0" presId="urn:microsoft.com/office/officeart/2005/8/layout/cycle1"/>
    <dgm:cxn modelId="{F1F98C49-0596-0C49-815F-9CCFEC4E0EA0}" type="presParOf" srcId="{ACB81989-9E33-7E42-8634-56F9850E1E60}" destId="{CAE6A312-015D-3B43-B71A-B4AB98408355}" srcOrd="3" destOrd="0" presId="urn:microsoft.com/office/officeart/2005/8/layout/cycle1"/>
    <dgm:cxn modelId="{F9AD5FF9-A712-4545-83AA-B80E9E115ACE}" type="presParOf" srcId="{ACB81989-9E33-7E42-8634-56F9850E1E60}" destId="{30CBFFDB-E5F6-444A-BFE0-5E061C354AED}" srcOrd="4" destOrd="0" presId="urn:microsoft.com/office/officeart/2005/8/layout/cycle1"/>
    <dgm:cxn modelId="{293A254B-CF85-B94C-BA1B-2C7804877548}" type="presParOf" srcId="{ACB81989-9E33-7E42-8634-56F9850E1E60}" destId="{E4C5A654-C0C4-754E-9253-ADDF6638F300}" srcOrd="5" destOrd="0" presId="urn:microsoft.com/office/officeart/2005/8/layout/cycle1"/>
    <dgm:cxn modelId="{ACA3720F-7862-1B4D-9C8B-0A4FAC7AD067}" type="presParOf" srcId="{ACB81989-9E33-7E42-8634-56F9850E1E60}" destId="{071E8D21-40F0-B94D-A2A3-5559859E0441}" srcOrd="6" destOrd="0" presId="urn:microsoft.com/office/officeart/2005/8/layout/cycle1"/>
    <dgm:cxn modelId="{C2BF335A-A40F-1C45-8164-6128D3C3499A}" type="presParOf" srcId="{ACB81989-9E33-7E42-8634-56F9850E1E60}" destId="{E1E5E522-F3C2-6348-9597-CE0B82FD811E}" srcOrd="7" destOrd="0" presId="urn:microsoft.com/office/officeart/2005/8/layout/cycle1"/>
    <dgm:cxn modelId="{750AA1F3-0151-0541-A228-95B635CEA2DD}" type="presParOf" srcId="{ACB81989-9E33-7E42-8634-56F9850E1E60}" destId="{4115971A-A35F-C44D-8172-5A7D7750C97F}" srcOrd="8" destOrd="0" presId="urn:microsoft.com/office/officeart/2005/8/layout/cycle1"/>
    <dgm:cxn modelId="{963894D6-0B86-7F4B-921D-D72CE0D394C0}" type="presParOf" srcId="{ACB81989-9E33-7E42-8634-56F9850E1E60}" destId="{B6668F76-859A-1242-AE3D-F94890F04916}" srcOrd="9" destOrd="0" presId="urn:microsoft.com/office/officeart/2005/8/layout/cycle1"/>
    <dgm:cxn modelId="{55A7F13D-55B4-2A42-82DA-59D47684642D}" type="presParOf" srcId="{ACB81989-9E33-7E42-8634-56F9850E1E60}" destId="{F26DFDF7-D67F-5946-8F84-42FD77B49EF9}" srcOrd="10" destOrd="0" presId="urn:microsoft.com/office/officeart/2005/8/layout/cycle1"/>
    <dgm:cxn modelId="{339B30AB-407F-9A48-AA41-0836397E2435}" type="presParOf" srcId="{ACB81989-9E33-7E42-8634-56F9850E1E60}" destId="{E066D59F-C13B-AC4F-9299-EE12D949CE30}"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EFAF98-1A84-BA44-A22A-FB3EF35DB130}" type="doc">
      <dgm:prSet loTypeId="urn:microsoft.com/office/officeart/2005/8/layout/radial6" loCatId="cycle" qsTypeId="urn:microsoft.com/office/officeart/2005/8/quickstyle/simple5" qsCatId="simple" csTypeId="urn:microsoft.com/office/officeart/2005/8/colors/accent1_2" csCatId="accent1" phldr="1"/>
      <dgm:spPr/>
      <dgm:t>
        <a:bodyPr/>
        <a:lstStyle/>
        <a:p>
          <a:endParaRPr lang="en-US"/>
        </a:p>
      </dgm:t>
    </dgm:pt>
    <dgm:pt modelId="{03E79C14-BC96-C140-BD6B-0BCF1DCF4516}">
      <dgm:prSet phldrT="[Text]" custT="1"/>
      <dgm:spPr/>
      <dgm:t>
        <a:bodyPr/>
        <a:lstStyle/>
        <a:p>
          <a:r>
            <a:rPr lang="en-US" sz="1800" b="1" dirty="0" smtClean="0">
              <a:solidFill>
                <a:schemeClr val="tx1"/>
              </a:solidFill>
            </a:rPr>
            <a:t>Rocks </a:t>
          </a:r>
        </a:p>
        <a:p>
          <a:r>
            <a:rPr lang="en-US" sz="1800" b="1" dirty="0" smtClean="0">
              <a:solidFill>
                <a:schemeClr val="tx1"/>
              </a:solidFill>
            </a:rPr>
            <a:t>frontend</a:t>
          </a:r>
          <a:endParaRPr lang="en-US" sz="1800" b="1" dirty="0">
            <a:solidFill>
              <a:schemeClr val="tx1"/>
            </a:solidFill>
          </a:endParaRPr>
        </a:p>
      </dgm:t>
    </dgm:pt>
    <dgm:pt modelId="{E2CBD6E4-E3A5-2A4D-B08F-0343253C9141}" type="parTrans" cxnId="{BFE8A28C-4D48-794F-A00E-8E3743F87DB2}">
      <dgm:prSet/>
      <dgm:spPr/>
      <dgm:t>
        <a:bodyPr/>
        <a:lstStyle/>
        <a:p>
          <a:endParaRPr lang="en-US"/>
        </a:p>
      </dgm:t>
    </dgm:pt>
    <dgm:pt modelId="{5C493A8E-15B6-6C43-8399-5E730317C743}" type="sibTrans" cxnId="{BFE8A28C-4D48-794F-A00E-8E3743F87DB2}">
      <dgm:prSet/>
      <dgm:spPr/>
      <dgm:t>
        <a:bodyPr/>
        <a:lstStyle/>
        <a:p>
          <a:endParaRPr lang="en-US"/>
        </a:p>
      </dgm:t>
    </dgm:pt>
    <dgm:pt modelId="{F0E791F9-84D9-A342-B1FC-CD1FCA6BCAB7}">
      <dgm:prSet phldrT="[Text]" custT="1"/>
      <dgm:spPr/>
      <dgm:t>
        <a:bodyPr/>
        <a:lstStyle/>
        <a:p>
          <a:r>
            <a:rPr lang="en-US" sz="1800" b="1" dirty="0" smtClean="0">
              <a:solidFill>
                <a:schemeClr val="tx1"/>
              </a:solidFill>
            </a:rPr>
            <a:t>compute</a:t>
          </a:r>
        </a:p>
        <a:p>
          <a:r>
            <a:rPr lang="en-US" sz="1800" b="1" dirty="0" smtClean="0">
              <a:solidFill>
                <a:schemeClr val="tx1"/>
              </a:solidFill>
            </a:rPr>
            <a:t>nodes</a:t>
          </a:r>
          <a:endParaRPr lang="en-US" sz="1800" b="1" dirty="0">
            <a:solidFill>
              <a:schemeClr val="tx1"/>
            </a:solidFill>
          </a:endParaRPr>
        </a:p>
      </dgm:t>
    </dgm:pt>
    <dgm:pt modelId="{B0183F62-8418-274C-9117-826BA6FB31DF}" type="parTrans" cxnId="{56326821-663E-6443-9018-D6D530A7E8CC}">
      <dgm:prSet/>
      <dgm:spPr/>
      <dgm:t>
        <a:bodyPr/>
        <a:lstStyle/>
        <a:p>
          <a:endParaRPr lang="en-US"/>
        </a:p>
      </dgm:t>
    </dgm:pt>
    <dgm:pt modelId="{B0C868BE-DBAB-FB4D-8C37-E040706B3142}" type="sibTrans" cxnId="{56326821-663E-6443-9018-D6D530A7E8CC}">
      <dgm:prSet/>
      <dgm:spPr/>
      <dgm:t>
        <a:bodyPr/>
        <a:lstStyle/>
        <a:p>
          <a:endParaRPr lang="en-US"/>
        </a:p>
      </dgm:t>
    </dgm:pt>
    <dgm:pt modelId="{745514D1-B759-634F-AA6D-E1C80D649261}">
      <dgm:prSet phldrT="[Text]" custT="1"/>
      <dgm:spPr/>
      <dgm:t>
        <a:bodyPr/>
        <a:lstStyle/>
        <a:p>
          <a:endParaRPr lang="en-US" sz="1400" b="1" dirty="0">
            <a:solidFill>
              <a:srgbClr val="FDF0CA"/>
            </a:solidFill>
          </a:endParaRPr>
        </a:p>
      </dgm:t>
    </dgm:pt>
    <dgm:pt modelId="{7DF62867-F22F-EA49-BE0E-97786DDCB2AF}" type="parTrans" cxnId="{04435017-C67D-A843-8353-A723C6C1CA3F}">
      <dgm:prSet/>
      <dgm:spPr/>
      <dgm:t>
        <a:bodyPr/>
        <a:lstStyle/>
        <a:p>
          <a:endParaRPr lang="en-US"/>
        </a:p>
      </dgm:t>
    </dgm:pt>
    <dgm:pt modelId="{3302BA64-0471-BA41-8A44-81A01C4CFCB5}" type="sibTrans" cxnId="{04435017-C67D-A843-8353-A723C6C1CA3F}">
      <dgm:prSet/>
      <dgm:spPr/>
      <dgm:t>
        <a:bodyPr/>
        <a:lstStyle/>
        <a:p>
          <a:endParaRPr lang="en-US"/>
        </a:p>
      </dgm:t>
    </dgm:pt>
    <dgm:pt modelId="{D9D0D706-D1A0-CC46-AC7D-49F8C7E8CCD3}">
      <dgm:prSet phldrT="[Text]" custT="1"/>
      <dgm:spPr/>
      <dgm:t>
        <a:bodyPr/>
        <a:lstStyle/>
        <a:p>
          <a:endParaRPr lang="en-US"/>
        </a:p>
      </dgm:t>
    </dgm:pt>
    <dgm:pt modelId="{DF27C5E0-7EC6-CB45-93C6-1DFC5787D674}" type="parTrans" cxnId="{A5AA519B-58CC-3F48-9734-D648D0C584CA}">
      <dgm:prSet/>
      <dgm:spPr/>
      <dgm:t>
        <a:bodyPr/>
        <a:lstStyle/>
        <a:p>
          <a:endParaRPr lang="en-US"/>
        </a:p>
      </dgm:t>
    </dgm:pt>
    <dgm:pt modelId="{C522BF68-BBFD-A34D-B4DD-8F3BDD388D68}" type="sibTrans" cxnId="{A5AA519B-58CC-3F48-9734-D648D0C584CA}">
      <dgm:prSet/>
      <dgm:spPr/>
      <dgm:t>
        <a:bodyPr/>
        <a:lstStyle/>
        <a:p>
          <a:endParaRPr lang="en-US"/>
        </a:p>
      </dgm:t>
    </dgm:pt>
    <dgm:pt modelId="{6C623B1F-FBCF-C841-9334-4E56157E5B6D}">
      <dgm:prSet phldrT="[Text]" custT="1"/>
      <dgm:spPr/>
      <dgm:t>
        <a:bodyPr/>
        <a:lstStyle/>
        <a:p>
          <a:endParaRPr lang="en-US"/>
        </a:p>
      </dgm:t>
    </dgm:pt>
    <dgm:pt modelId="{233728B5-5872-0E4D-A25E-A6426FCE239A}" type="parTrans" cxnId="{7D5A4ABA-8843-F349-9D7A-63CCD1A9ED83}">
      <dgm:prSet/>
      <dgm:spPr/>
      <dgm:t>
        <a:bodyPr/>
        <a:lstStyle/>
        <a:p>
          <a:endParaRPr lang="en-US"/>
        </a:p>
      </dgm:t>
    </dgm:pt>
    <dgm:pt modelId="{9D6F049D-D844-E248-AC58-C82FC0F19144}" type="sibTrans" cxnId="{7D5A4ABA-8843-F349-9D7A-63CCD1A9ED83}">
      <dgm:prSet/>
      <dgm:spPr/>
      <dgm:t>
        <a:bodyPr/>
        <a:lstStyle/>
        <a:p>
          <a:endParaRPr lang="en-US"/>
        </a:p>
      </dgm:t>
    </dgm:pt>
    <dgm:pt modelId="{DB204516-E8BF-1847-A89D-57834579AED1}">
      <dgm:prSet/>
      <dgm:spPr/>
      <dgm:t>
        <a:bodyPr/>
        <a:lstStyle/>
        <a:p>
          <a:endParaRPr lang="en-US" dirty="0"/>
        </a:p>
      </dgm:t>
    </dgm:pt>
    <dgm:pt modelId="{8C58EAF8-00B3-5240-A947-7638BD30AEB0}" type="parTrans" cxnId="{87B617FD-3AB1-164C-B8C5-4B9E78147AE5}">
      <dgm:prSet/>
      <dgm:spPr/>
      <dgm:t>
        <a:bodyPr/>
        <a:lstStyle/>
        <a:p>
          <a:endParaRPr lang="en-US"/>
        </a:p>
      </dgm:t>
    </dgm:pt>
    <dgm:pt modelId="{B2761AFA-3AA1-3042-B675-C4351837F7D2}" type="sibTrans" cxnId="{87B617FD-3AB1-164C-B8C5-4B9E78147AE5}">
      <dgm:prSet/>
      <dgm:spPr/>
      <dgm:t>
        <a:bodyPr/>
        <a:lstStyle/>
        <a:p>
          <a:endParaRPr lang="en-US"/>
        </a:p>
      </dgm:t>
    </dgm:pt>
    <dgm:pt modelId="{CB14C27C-EDF7-BB4A-AE5B-16F05390CF13}">
      <dgm:prSet phldrT="[Text]" custT="1"/>
      <dgm:spPr>
        <a:solidFill>
          <a:schemeClr val="bg1">
            <a:lumMod val="95000"/>
            <a:alpha val="49000"/>
          </a:schemeClr>
        </a:solidFill>
      </dgm:spPr>
      <dgm:t>
        <a:bodyPr/>
        <a:lstStyle/>
        <a:p>
          <a:r>
            <a:rPr lang="en-US" sz="2400" b="1" dirty="0" smtClean="0">
              <a:solidFill>
                <a:srgbClr val="D30000"/>
              </a:solidFill>
            </a:rPr>
            <a:t>Software stack: rolls</a:t>
          </a:r>
        </a:p>
      </dgm:t>
    </dgm:pt>
    <dgm:pt modelId="{58A6B666-34C3-3E46-9E9F-810EFA31FAD0}" type="sibTrans" cxnId="{8D263AD2-6B8E-A94A-BE22-7DDA6B5230C4}">
      <dgm:prSet/>
      <dgm:spPr/>
      <dgm:t>
        <a:bodyPr/>
        <a:lstStyle/>
        <a:p>
          <a:endParaRPr lang="en-US"/>
        </a:p>
      </dgm:t>
    </dgm:pt>
    <dgm:pt modelId="{529E6CB5-262E-B64B-BAB0-BF9FBBD2DD7F}" type="parTrans" cxnId="{8D263AD2-6B8E-A94A-BE22-7DDA6B5230C4}">
      <dgm:prSet/>
      <dgm:spPr/>
      <dgm:t>
        <a:bodyPr/>
        <a:lstStyle/>
        <a:p>
          <a:endParaRPr lang="en-US"/>
        </a:p>
      </dgm:t>
    </dgm:pt>
    <dgm:pt modelId="{4CC38F5E-D86A-6E43-A32C-0BAB672ABFBE}" type="pres">
      <dgm:prSet presAssocID="{44EFAF98-1A84-BA44-A22A-FB3EF35DB130}" presName="Name0" presStyleCnt="0">
        <dgm:presLayoutVars>
          <dgm:chMax val="1"/>
          <dgm:dir/>
          <dgm:animLvl val="ctr"/>
          <dgm:resizeHandles val="exact"/>
        </dgm:presLayoutVars>
      </dgm:prSet>
      <dgm:spPr/>
      <dgm:t>
        <a:bodyPr/>
        <a:lstStyle/>
        <a:p>
          <a:endParaRPr lang="en-US"/>
        </a:p>
      </dgm:t>
    </dgm:pt>
    <dgm:pt modelId="{3A50E658-A8FA-4247-987F-74436AD45847}" type="pres">
      <dgm:prSet presAssocID="{CB14C27C-EDF7-BB4A-AE5B-16F05390CF13}" presName="centerShape" presStyleLbl="node0" presStyleIdx="0" presStyleCnt="1" custScaleX="233802" custScaleY="242280"/>
      <dgm:spPr/>
      <dgm:t>
        <a:bodyPr/>
        <a:lstStyle/>
        <a:p>
          <a:endParaRPr lang="en-US"/>
        </a:p>
      </dgm:t>
    </dgm:pt>
    <dgm:pt modelId="{8507B49A-064A-6C4E-8F40-DF0EC4EFDD24}" type="pres">
      <dgm:prSet presAssocID="{03E79C14-BC96-C140-BD6B-0BCF1DCF4516}" presName="node" presStyleLbl="node1" presStyleIdx="0" presStyleCnt="2" custScaleX="120258" custScaleY="117020">
        <dgm:presLayoutVars>
          <dgm:bulletEnabled val="1"/>
        </dgm:presLayoutVars>
      </dgm:prSet>
      <dgm:spPr/>
      <dgm:t>
        <a:bodyPr/>
        <a:lstStyle/>
        <a:p>
          <a:endParaRPr lang="en-US"/>
        </a:p>
      </dgm:t>
    </dgm:pt>
    <dgm:pt modelId="{89935B7F-4535-F947-9B75-F3D6D73CF940}" type="pres">
      <dgm:prSet presAssocID="{03E79C14-BC96-C140-BD6B-0BCF1DCF4516}" presName="dummy" presStyleCnt="0"/>
      <dgm:spPr/>
    </dgm:pt>
    <dgm:pt modelId="{B4673B3B-532E-5B44-9F57-D580E121F1CC}" type="pres">
      <dgm:prSet presAssocID="{5C493A8E-15B6-6C43-8399-5E730317C743}" presName="sibTrans" presStyleLbl="sibTrans2D1" presStyleIdx="0" presStyleCnt="2"/>
      <dgm:spPr/>
      <dgm:t>
        <a:bodyPr/>
        <a:lstStyle/>
        <a:p>
          <a:endParaRPr lang="en-US"/>
        </a:p>
      </dgm:t>
    </dgm:pt>
    <dgm:pt modelId="{5C3271D1-7679-8B4B-8E87-048E77E9458D}" type="pres">
      <dgm:prSet presAssocID="{F0E791F9-84D9-A342-B1FC-CD1FCA6BCAB7}" presName="node" presStyleLbl="node1" presStyleIdx="1" presStyleCnt="2" custScaleX="128863" custScaleY="125080">
        <dgm:presLayoutVars>
          <dgm:bulletEnabled val="1"/>
        </dgm:presLayoutVars>
      </dgm:prSet>
      <dgm:spPr/>
      <dgm:t>
        <a:bodyPr/>
        <a:lstStyle/>
        <a:p>
          <a:endParaRPr lang="en-US"/>
        </a:p>
      </dgm:t>
    </dgm:pt>
    <dgm:pt modelId="{563F0A46-B9B5-664E-8ADE-8E7105217262}" type="pres">
      <dgm:prSet presAssocID="{F0E791F9-84D9-A342-B1FC-CD1FCA6BCAB7}" presName="dummy" presStyleCnt="0"/>
      <dgm:spPr/>
    </dgm:pt>
    <dgm:pt modelId="{61EDADF8-0AE8-7E4D-9C4A-48D3D04B467B}" type="pres">
      <dgm:prSet presAssocID="{B0C868BE-DBAB-FB4D-8C37-E040706B3142}" presName="sibTrans" presStyleLbl="sibTrans2D1" presStyleIdx="1" presStyleCnt="2"/>
      <dgm:spPr/>
      <dgm:t>
        <a:bodyPr/>
        <a:lstStyle/>
        <a:p>
          <a:endParaRPr lang="en-US"/>
        </a:p>
      </dgm:t>
    </dgm:pt>
  </dgm:ptLst>
  <dgm:cxnLst>
    <dgm:cxn modelId="{8D263AD2-6B8E-A94A-BE22-7DDA6B5230C4}" srcId="{44EFAF98-1A84-BA44-A22A-FB3EF35DB130}" destId="{CB14C27C-EDF7-BB4A-AE5B-16F05390CF13}" srcOrd="0" destOrd="0" parTransId="{529E6CB5-262E-B64B-BAB0-BF9FBBD2DD7F}" sibTransId="{58A6B666-34C3-3E46-9E9F-810EFA31FAD0}"/>
    <dgm:cxn modelId="{2EFA5530-7ECB-694D-8A31-1423AAC1A756}" type="presOf" srcId="{03E79C14-BC96-C140-BD6B-0BCF1DCF4516}" destId="{8507B49A-064A-6C4E-8F40-DF0EC4EFDD24}" srcOrd="0" destOrd="0" presId="urn:microsoft.com/office/officeart/2005/8/layout/radial6"/>
    <dgm:cxn modelId="{84369D8C-F04E-614D-8CB6-846A043ADA4B}" type="presOf" srcId="{F0E791F9-84D9-A342-B1FC-CD1FCA6BCAB7}" destId="{5C3271D1-7679-8B4B-8E87-048E77E9458D}" srcOrd="0" destOrd="0" presId="urn:microsoft.com/office/officeart/2005/8/layout/radial6"/>
    <dgm:cxn modelId="{7D5A4ABA-8843-F349-9D7A-63CCD1A9ED83}" srcId="{745514D1-B759-634F-AA6D-E1C80D649261}" destId="{6C623B1F-FBCF-C841-9334-4E56157E5B6D}" srcOrd="1" destOrd="0" parTransId="{233728B5-5872-0E4D-A25E-A6426FCE239A}" sibTransId="{9D6F049D-D844-E248-AC58-C82FC0F19144}"/>
    <dgm:cxn modelId="{04435017-C67D-A843-8353-A723C6C1CA3F}" srcId="{44EFAF98-1A84-BA44-A22A-FB3EF35DB130}" destId="{745514D1-B759-634F-AA6D-E1C80D649261}" srcOrd="1" destOrd="0" parTransId="{7DF62867-F22F-EA49-BE0E-97786DDCB2AF}" sibTransId="{3302BA64-0471-BA41-8A44-81A01C4CFCB5}"/>
    <dgm:cxn modelId="{824F7CD2-B993-FA47-B3A0-7CBB771B7914}" type="presOf" srcId="{44EFAF98-1A84-BA44-A22A-FB3EF35DB130}" destId="{4CC38F5E-D86A-6E43-A32C-0BAB672ABFBE}" srcOrd="0" destOrd="0" presId="urn:microsoft.com/office/officeart/2005/8/layout/radial6"/>
    <dgm:cxn modelId="{56326821-663E-6443-9018-D6D530A7E8CC}" srcId="{CB14C27C-EDF7-BB4A-AE5B-16F05390CF13}" destId="{F0E791F9-84D9-A342-B1FC-CD1FCA6BCAB7}" srcOrd="1" destOrd="0" parTransId="{B0183F62-8418-274C-9117-826BA6FB31DF}" sibTransId="{B0C868BE-DBAB-FB4D-8C37-E040706B3142}"/>
    <dgm:cxn modelId="{BFE8A28C-4D48-794F-A00E-8E3743F87DB2}" srcId="{CB14C27C-EDF7-BB4A-AE5B-16F05390CF13}" destId="{03E79C14-BC96-C140-BD6B-0BCF1DCF4516}" srcOrd="0" destOrd="0" parTransId="{E2CBD6E4-E3A5-2A4D-B08F-0343253C9141}" sibTransId="{5C493A8E-15B6-6C43-8399-5E730317C743}"/>
    <dgm:cxn modelId="{A5AA519B-58CC-3F48-9734-D648D0C584CA}" srcId="{745514D1-B759-634F-AA6D-E1C80D649261}" destId="{D9D0D706-D1A0-CC46-AC7D-49F8C7E8CCD3}" srcOrd="0" destOrd="0" parTransId="{DF27C5E0-7EC6-CB45-93C6-1DFC5787D674}" sibTransId="{C522BF68-BBFD-A34D-B4DD-8F3BDD388D68}"/>
    <dgm:cxn modelId="{87B617FD-3AB1-164C-B8C5-4B9E78147AE5}" srcId="{44EFAF98-1A84-BA44-A22A-FB3EF35DB130}" destId="{DB204516-E8BF-1847-A89D-57834579AED1}" srcOrd="2" destOrd="0" parTransId="{8C58EAF8-00B3-5240-A947-7638BD30AEB0}" sibTransId="{B2761AFA-3AA1-3042-B675-C4351837F7D2}"/>
    <dgm:cxn modelId="{2F7FDB13-02CC-964A-AF07-179D1F8188D7}" type="presOf" srcId="{5C493A8E-15B6-6C43-8399-5E730317C743}" destId="{B4673B3B-532E-5B44-9F57-D580E121F1CC}" srcOrd="0" destOrd="0" presId="urn:microsoft.com/office/officeart/2005/8/layout/radial6"/>
    <dgm:cxn modelId="{F833B642-1554-1E4C-B2D2-8FA8037152D0}" type="presOf" srcId="{B0C868BE-DBAB-FB4D-8C37-E040706B3142}" destId="{61EDADF8-0AE8-7E4D-9C4A-48D3D04B467B}" srcOrd="0" destOrd="0" presId="urn:microsoft.com/office/officeart/2005/8/layout/radial6"/>
    <dgm:cxn modelId="{0645DD28-4970-AA40-9DF8-5183FCF89284}" type="presOf" srcId="{CB14C27C-EDF7-BB4A-AE5B-16F05390CF13}" destId="{3A50E658-A8FA-4247-987F-74436AD45847}" srcOrd="0" destOrd="0" presId="urn:microsoft.com/office/officeart/2005/8/layout/radial6"/>
    <dgm:cxn modelId="{5DEDAAF9-E38D-6843-9138-F0C692961CD8}" type="presParOf" srcId="{4CC38F5E-D86A-6E43-A32C-0BAB672ABFBE}" destId="{3A50E658-A8FA-4247-987F-74436AD45847}" srcOrd="0" destOrd="0" presId="urn:microsoft.com/office/officeart/2005/8/layout/radial6"/>
    <dgm:cxn modelId="{9B219F58-3D9C-7F45-B64F-8E4819D23CCF}" type="presParOf" srcId="{4CC38F5E-D86A-6E43-A32C-0BAB672ABFBE}" destId="{8507B49A-064A-6C4E-8F40-DF0EC4EFDD24}" srcOrd="1" destOrd="0" presId="urn:microsoft.com/office/officeart/2005/8/layout/radial6"/>
    <dgm:cxn modelId="{23B677DE-5250-E64C-89BB-C1C6CE5C5C85}" type="presParOf" srcId="{4CC38F5E-D86A-6E43-A32C-0BAB672ABFBE}" destId="{89935B7F-4535-F947-9B75-F3D6D73CF940}" srcOrd="2" destOrd="0" presId="urn:microsoft.com/office/officeart/2005/8/layout/radial6"/>
    <dgm:cxn modelId="{799AC7E0-0D3D-3843-9B98-A2C58070052F}" type="presParOf" srcId="{4CC38F5E-D86A-6E43-A32C-0BAB672ABFBE}" destId="{B4673B3B-532E-5B44-9F57-D580E121F1CC}" srcOrd="3" destOrd="0" presId="urn:microsoft.com/office/officeart/2005/8/layout/radial6"/>
    <dgm:cxn modelId="{5762CD61-1D41-6D45-8671-D94FB9BEB2DD}" type="presParOf" srcId="{4CC38F5E-D86A-6E43-A32C-0BAB672ABFBE}" destId="{5C3271D1-7679-8B4B-8E87-048E77E9458D}" srcOrd="4" destOrd="0" presId="urn:microsoft.com/office/officeart/2005/8/layout/radial6"/>
    <dgm:cxn modelId="{3B98B4E8-43C5-7A44-9B88-53A9AB852ACC}" type="presParOf" srcId="{4CC38F5E-D86A-6E43-A32C-0BAB672ABFBE}" destId="{563F0A46-B9B5-664E-8ADE-8E7105217262}" srcOrd="5" destOrd="0" presId="urn:microsoft.com/office/officeart/2005/8/layout/radial6"/>
    <dgm:cxn modelId="{3C9C51B9-A064-5B4F-9E46-2DA7F3800326}" type="presParOf" srcId="{4CC38F5E-D86A-6E43-A32C-0BAB672ABFBE}" destId="{61EDADF8-0AE8-7E4D-9C4A-48D3D04B467B}" srcOrd="6"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CBE534-8700-7E46-8512-E2F1D2B8DB36}" type="doc">
      <dgm:prSet loTypeId="urn:microsoft.com/office/officeart/2005/8/layout/list1" loCatId="process" qsTypeId="urn:microsoft.com/office/officeart/2005/8/quickstyle/simple4" qsCatId="simple" csTypeId="urn:microsoft.com/office/officeart/2005/8/colors/accent1_2" csCatId="accent1" phldr="1"/>
      <dgm:spPr/>
      <dgm:t>
        <a:bodyPr/>
        <a:lstStyle/>
        <a:p>
          <a:endParaRPr lang="en-US"/>
        </a:p>
      </dgm:t>
    </dgm:pt>
    <dgm:pt modelId="{32AE95D6-CC8D-DA4B-8070-845FAFA1AA30}">
      <dgm:prSet custT="1"/>
      <dgm:spPr/>
      <dgm:t>
        <a:bodyPr/>
        <a:lstStyle/>
        <a:p>
          <a:pPr rtl="0"/>
          <a:r>
            <a:rPr lang="en-US" sz="1800" b="1" dirty="0" smtClean="0">
              <a:solidFill>
                <a:schemeClr val="tx1"/>
              </a:solidFill>
            </a:rPr>
            <a:t>Cluster</a:t>
          </a:r>
          <a:endParaRPr lang="en-US" sz="1800" dirty="0">
            <a:solidFill>
              <a:schemeClr val="tx1"/>
            </a:solidFill>
          </a:endParaRPr>
        </a:p>
      </dgm:t>
    </dgm:pt>
    <dgm:pt modelId="{7AD9972F-75E0-EC4F-A93C-0B6609817801}" type="parTrans" cxnId="{61729722-CCC9-0645-A460-B3DA328F8738}">
      <dgm:prSet/>
      <dgm:spPr/>
      <dgm:t>
        <a:bodyPr/>
        <a:lstStyle/>
        <a:p>
          <a:endParaRPr lang="en-US"/>
        </a:p>
      </dgm:t>
    </dgm:pt>
    <dgm:pt modelId="{B0D34891-818D-8342-864B-3B0745827341}" type="sibTrans" cxnId="{61729722-CCC9-0645-A460-B3DA328F8738}">
      <dgm:prSet/>
      <dgm:spPr/>
      <dgm:t>
        <a:bodyPr/>
        <a:lstStyle/>
        <a:p>
          <a:endParaRPr lang="en-US"/>
        </a:p>
      </dgm:t>
    </dgm:pt>
    <dgm:pt modelId="{5A2BEE72-4B71-6248-B6C5-B46CB1A79F88}">
      <dgm:prSet custT="1"/>
      <dgm:spPr>
        <a:solidFill>
          <a:schemeClr val="accent1">
            <a:lumMod val="20000"/>
            <a:lumOff val="80000"/>
          </a:schemeClr>
        </a:solidFill>
      </dgm:spPr>
      <dgm:t>
        <a:bodyPr/>
        <a:lstStyle/>
        <a:p>
          <a:pPr rtl="0"/>
          <a:r>
            <a:rPr lang="en-US" sz="1600" b="1" dirty="0" err="1" smtClean="0"/>
            <a:t>Lifemapper</a:t>
          </a:r>
          <a:endParaRPr lang="en-US" sz="1600" dirty="0"/>
        </a:p>
      </dgm:t>
    </dgm:pt>
    <dgm:pt modelId="{E43AE8CA-05C9-2341-8D90-8AADADCB7789}" type="parTrans" cxnId="{F9C95192-D391-C54D-B0C6-74249D684D96}">
      <dgm:prSet/>
      <dgm:spPr/>
      <dgm:t>
        <a:bodyPr/>
        <a:lstStyle/>
        <a:p>
          <a:endParaRPr lang="en-US"/>
        </a:p>
      </dgm:t>
    </dgm:pt>
    <dgm:pt modelId="{768CC0CA-EBFE-7D49-A372-8F53C8084632}" type="sibTrans" cxnId="{F9C95192-D391-C54D-B0C6-74249D684D96}">
      <dgm:prSet/>
      <dgm:spPr/>
      <dgm:t>
        <a:bodyPr/>
        <a:lstStyle/>
        <a:p>
          <a:endParaRPr lang="en-US"/>
        </a:p>
      </dgm:t>
    </dgm:pt>
    <dgm:pt modelId="{5E912B62-8BF3-3346-86D8-B3474C5E7B85}">
      <dgm:prSet custT="1"/>
      <dgm:spPr>
        <a:solidFill>
          <a:schemeClr val="accent1">
            <a:lumMod val="20000"/>
            <a:lumOff val="80000"/>
          </a:schemeClr>
        </a:solidFill>
      </dgm:spPr>
      <dgm:t>
        <a:bodyPr/>
        <a:lstStyle/>
        <a:p>
          <a:pPr rtl="0"/>
          <a:r>
            <a:rPr lang="en-US" sz="1600" b="1" dirty="0" smtClean="0"/>
            <a:t>Karma provenance tools</a:t>
          </a:r>
          <a:endParaRPr lang="en-US" sz="1600" dirty="0"/>
        </a:p>
      </dgm:t>
    </dgm:pt>
    <dgm:pt modelId="{8E0CE8E0-4F78-2E40-B376-C144644D1661}" type="parTrans" cxnId="{9659D7BB-8492-F444-96A2-86FBDAECCF38}">
      <dgm:prSet/>
      <dgm:spPr/>
      <dgm:t>
        <a:bodyPr/>
        <a:lstStyle/>
        <a:p>
          <a:endParaRPr lang="en-US"/>
        </a:p>
      </dgm:t>
    </dgm:pt>
    <dgm:pt modelId="{EB619C7D-8ADA-6F47-A430-4A0C18EFDCDF}" type="sibTrans" cxnId="{9659D7BB-8492-F444-96A2-86FBDAECCF38}">
      <dgm:prSet/>
      <dgm:spPr/>
      <dgm:t>
        <a:bodyPr/>
        <a:lstStyle/>
        <a:p>
          <a:endParaRPr lang="en-US"/>
        </a:p>
      </dgm:t>
    </dgm:pt>
    <dgm:pt modelId="{C6637240-8AB6-464C-88C7-0021561E8D33}">
      <dgm:prSet custT="1"/>
      <dgm:spPr/>
      <dgm:t>
        <a:bodyPr/>
        <a:lstStyle/>
        <a:p>
          <a:pPr rtl="0"/>
          <a:r>
            <a:rPr lang="en-US" sz="1800" b="1" dirty="0" smtClean="0">
              <a:solidFill>
                <a:srgbClr val="000000"/>
              </a:solidFill>
            </a:rPr>
            <a:t>Rolls</a:t>
          </a:r>
          <a:endParaRPr lang="en-US" sz="1800" b="1" dirty="0">
            <a:solidFill>
              <a:srgbClr val="000000"/>
            </a:solidFill>
          </a:endParaRPr>
        </a:p>
      </dgm:t>
    </dgm:pt>
    <dgm:pt modelId="{A8457668-F3F3-DC4F-B91A-96B23AD64673}" type="parTrans" cxnId="{22CD6A39-1CA3-C04E-BF32-F94D4221635C}">
      <dgm:prSet/>
      <dgm:spPr/>
      <dgm:t>
        <a:bodyPr/>
        <a:lstStyle/>
        <a:p>
          <a:endParaRPr lang="en-US"/>
        </a:p>
      </dgm:t>
    </dgm:pt>
    <dgm:pt modelId="{EA232FE6-2E98-8743-A28B-C1BA212CFD94}" type="sibTrans" cxnId="{22CD6A39-1CA3-C04E-BF32-F94D4221635C}">
      <dgm:prSet/>
      <dgm:spPr/>
      <dgm:t>
        <a:bodyPr/>
        <a:lstStyle/>
        <a:p>
          <a:endParaRPr lang="en-US"/>
        </a:p>
      </dgm:t>
    </dgm:pt>
    <dgm:pt modelId="{35B7C682-77E7-3341-827D-81815C89191C}">
      <dgm:prSet/>
      <dgm:spPr>
        <a:solidFill>
          <a:schemeClr val="accent5">
            <a:lumMod val="40000"/>
            <a:lumOff val="60000"/>
          </a:schemeClr>
        </a:solidFill>
      </dgm:spPr>
      <dgm:t>
        <a:bodyPr/>
        <a:lstStyle/>
        <a:p>
          <a:pPr rtl="0"/>
          <a:r>
            <a:rPr lang="en-US" dirty="0" smtClean="0"/>
            <a:t>Create and Deploy into existing environment</a:t>
          </a:r>
          <a:endParaRPr lang="en-US" b="1" dirty="0"/>
        </a:p>
      </dgm:t>
    </dgm:pt>
    <dgm:pt modelId="{EAD74AB4-FF5E-A647-ADB9-E2D684906C1E}" type="parTrans" cxnId="{E13D7096-8715-CD40-8586-5169949EC0AF}">
      <dgm:prSet/>
      <dgm:spPr/>
      <dgm:t>
        <a:bodyPr/>
        <a:lstStyle/>
        <a:p>
          <a:endParaRPr lang="en-US"/>
        </a:p>
      </dgm:t>
    </dgm:pt>
    <dgm:pt modelId="{40D043E7-87B4-5645-843E-A13328D28505}" type="sibTrans" cxnId="{E13D7096-8715-CD40-8586-5169949EC0AF}">
      <dgm:prSet/>
      <dgm:spPr/>
      <dgm:t>
        <a:bodyPr/>
        <a:lstStyle/>
        <a:p>
          <a:endParaRPr lang="en-US"/>
        </a:p>
      </dgm:t>
    </dgm:pt>
    <dgm:pt modelId="{BC5C6913-C3A8-2748-BDC2-875E54AF66CC}">
      <dgm:prSet/>
      <dgm:spPr>
        <a:solidFill>
          <a:schemeClr val="accent1">
            <a:lumMod val="20000"/>
            <a:lumOff val="80000"/>
          </a:schemeClr>
        </a:solidFill>
      </dgm:spPr>
      <dgm:t>
        <a:bodyPr/>
        <a:lstStyle/>
        <a:p>
          <a:pPr rtl="0"/>
          <a:r>
            <a:rPr lang="en-US" sz="1400" dirty="0" smtClean="0"/>
            <a:t>Dependencies: </a:t>
          </a:r>
          <a:r>
            <a:rPr lang="en-US" sz="1400" dirty="0" err="1" smtClean="0">
              <a:solidFill>
                <a:srgbClr val="17314F"/>
              </a:solidFill>
              <a:latin typeface="Arial" charset="0"/>
              <a:ea typeface="ＭＳ Ｐゴシック" charset="0"/>
              <a:cs typeface="ＭＳ Ｐゴシック" charset="0"/>
            </a:rPr>
            <a:t>gdal</a:t>
          </a:r>
          <a:r>
            <a:rPr lang="en-US" sz="1400" dirty="0" smtClean="0">
              <a:solidFill>
                <a:srgbClr val="17314F"/>
              </a:solidFill>
              <a:latin typeface="Arial" charset="0"/>
              <a:ea typeface="ＭＳ Ｐゴシック" charset="0"/>
              <a:cs typeface="ＭＳ Ｐゴシック" charset="0"/>
            </a:rPr>
            <a:t>, </a:t>
          </a:r>
          <a:r>
            <a:rPr lang="en-US" sz="1400" dirty="0" err="1" smtClean="0">
              <a:solidFill>
                <a:srgbClr val="17314F"/>
              </a:solidFill>
              <a:latin typeface="Arial" charset="0"/>
              <a:ea typeface="ＭＳ Ｐゴシック" charset="0"/>
              <a:cs typeface="ＭＳ Ｐゴシック" charset="0"/>
            </a:rPr>
            <a:t>openmodeller</a:t>
          </a:r>
          <a:r>
            <a:rPr lang="en-US" sz="1400" dirty="0" smtClean="0">
              <a:solidFill>
                <a:srgbClr val="17314F"/>
              </a:solidFill>
              <a:latin typeface="Arial" charset="0"/>
              <a:ea typeface="ＭＳ Ｐゴシック" charset="0"/>
              <a:cs typeface="ＭＳ Ｐゴシック" charset="0"/>
            </a:rPr>
            <a:t>, </a:t>
          </a:r>
          <a:r>
            <a:rPr lang="en-US" sz="1400" dirty="0" err="1" smtClean="0">
              <a:solidFill>
                <a:srgbClr val="17314F"/>
              </a:solidFill>
              <a:latin typeface="Arial" charset="0"/>
              <a:ea typeface="ＭＳ Ｐゴシック" charset="0"/>
              <a:cs typeface="ＭＳ Ｐゴシック" charset="0"/>
            </a:rPr>
            <a:t>proj</a:t>
          </a:r>
          <a:r>
            <a:rPr lang="en-US" sz="1400" dirty="0" smtClean="0">
              <a:solidFill>
                <a:srgbClr val="17314F"/>
              </a:solidFill>
              <a:latin typeface="Arial" charset="0"/>
              <a:ea typeface="ＭＳ Ｐゴシック" charset="0"/>
              <a:cs typeface="ＭＳ Ｐゴシック" charset="0"/>
            </a:rPr>
            <a:t>, tiff </a:t>
          </a:r>
          <a:endParaRPr lang="en-US" sz="1400" dirty="0"/>
        </a:p>
      </dgm:t>
    </dgm:pt>
    <dgm:pt modelId="{5309229D-DD1C-A441-AE9A-22AD9B79CB98}" type="parTrans" cxnId="{6E796DA8-544F-7F43-8580-C85983FB1D05}">
      <dgm:prSet/>
      <dgm:spPr/>
      <dgm:t>
        <a:bodyPr/>
        <a:lstStyle/>
        <a:p>
          <a:endParaRPr lang="en-US"/>
        </a:p>
      </dgm:t>
    </dgm:pt>
    <dgm:pt modelId="{8A03A79F-98CB-5F47-8A83-E41B16270F53}" type="sibTrans" cxnId="{6E796DA8-544F-7F43-8580-C85983FB1D05}">
      <dgm:prSet/>
      <dgm:spPr/>
      <dgm:t>
        <a:bodyPr/>
        <a:lstStyle/>
        <a:p>
          <a:endParaRPr lang="en-US"/>
        </a:p>
      </dgm:t>
    </dgm:pt>
    <dgm:pt modelId="{DA854514-F664-AD4E-9C2F-F2D6D6A0D189}">
      <dgm:prSet/>
      <dgm:spPr>
        <a:solidFill>
          <a:schemeClr val="accent1">
            <a:lumMod val="20000"/>
            <a:lumOff val="80000"/>
          </a:schemeClr>
        </a:solidFill>
      </dgm:spPr>
      <dgm:t>
        <a:bodyPr/>
        <a:lstStyle/>
        <a:p>
          <a:pPr rtl="0"/>
          <a:r>
            <a:rPr lang="en-US" sz="1400" dirty="0" err="1" smtClean="0">
              <a:solidFill>
                <a:srgbClr val="17314F"/>
              </a:solidFill>
              <a:latin typeface="Arial" charset="0"/>
              <a:ea typeface="ＭＳ Ｐゴシック" charset="0"/>
            </a:rPr>
            <a:t>Lifemapper</a:t>
          </a:r>
          <a:r>
            <a:rPr lang="en-US" sz="1400" dirty="0" smtClean="0">
              <a:solidFill>
                <a:srgbClr val="17314F"/>
              </a:solidFill>
              <a:latin typeface="Arial" charset="0"/>
              <a:ea typeface="ＭＳ Ｐゴシック" charset="0"/>
            </a:rPr>
            <a:t> compute module</a:t>
          </a:r>
          <a:endParaRPr lang="en-US" sz="1400" dirty="0"/>
        </a:p>
      </dgm:t>
    </dgm:pt>
    <dgm:pt modelId="{69D66DEB-809A-DA4D-9E25-11C189C9E484}" type="parTrans" cxnId="{8F88DE4E-20DF-CD4F-8729-6D339CFD0514}">
      <dgm:prSet/>
      <dgm:spPr/>
      <dgm:t>
        <a:bodyPr/>
        <a:lstStyle/>
        <a:p>
          <a:endParaRPr lang="en-US"/>
        </a:p>
      </dgm:t>
    </dgm:pt>
    <dgm:pt modelId="{29D27617-5240-4246-B122-A6898DE9CD30}" type="sibTrans" cxnId="{8F88DE4E-20DF-CD4F-8729-6D339CFD0514}">
      <dgm:prSet/>
      <dgm:spPr/>
      <dgm:t>
        <a:bodyPr/>
        <a:lstStyle/>
        <a:p>
          <a:endParaRPr lang="en-US"/>
        </a:p>
      </dgm:t>
    </dgm:pt>
    <dgm:pt modelId="{245157B3-5813-4C4D-9CF7-43D462CB8B66}">
      <dgm:prSet/>
      <dgm:spPr/>
      <dgm:t>
        <a:bodyPr/>
        <a:lstStyle/>
        <a:p>
          <a:r>
            <a:rPr lang="en-US" sz="1400" dirty="0" smtClean="0">
              <a:solidFill>
                <a:srgbClr val="17314F"/>
              </a:solidFill>
              <a:latin typeface="Arial" charset="0"/>
              <a:ea typeface="ＭＳ Ｐゴシック" charset="0"/>
              <a:cs typeface="ＭＳ Ｐゴシック" charset="0"/>
            </a:rPr>
            <a:t>Configuration</a:t>
          </a:r>
          <a:endParaRPr lang="en-US" sz="1400" dirty="0">
            <a:solidFill>
              <a:srgbClr val="17314F"/>
            </a:solidFill>
            <a:latin typeface="Arial" charset="0"/>
            <a:ea typeface="ＭＳ Ｐゴシック" charset="0"/>
            <a:cs typeface="ＭＳ Ｐゴシック" charset="0"/>
          </a:endParaRPr>
        </a:p>
      </dgm:t>
    </dgm:pt>
    <dgm:pt modelId="{17DCC15F-44D7-FE4C-9095-B1020AC9DFA0}" type="parTrans" cxnId="{38081B35-B719-D643-B988-0B93EED2F06E}">
      <dgm:prSet/>
      <dgm:spPr/>
      <dgm:t>
        <a:bodyPr/>
        <a:lstStyle/>
        <a:p>
          <a:endParaRPr lang="en-US"/>
        </a:p>
      </dgm:t>
    </dgm:pt>
    <dgm:pt modelId="{50B5077F-9CF2-8641-AD62-BFB2999C4D8F}" type="sibTrans" cxnId="{38081B35-B719-D643-B988-0B93EED2F06E}">
      <dgm:prSet/>
      <dgm:spPr/>
      <dgm:t>
        <a:bodyPr/>
        <a:lstStyle/>
        <a:p>
          <a:endParaRPr lang="en-US"/>
        </a:p>
      </dgm:t>
    </dgm:pt>
    <dgm:pt modelId="{C4B48BE3-F78A-0342-9867-4B546AFBB239}">
      <dgm:prSet/>
      <dgm:spPr>
        <a:solidFill>
          <a:schemeClr val="accent1">
            <a:lumMod val="20000"/>
            <a:lumOff val="80000"/>
          </a:schemeClr>
        </a:solidFill>
      </dgm:spPr>
      <dgm:t>
        <a:bodyPr/>
        <a:lstStyle/>
        <a:p>
          <a:r>
            <a:rPr lang="en-US" sz="1400" dirty="0" smtClean="0"/>
            <a:t>Karma server, client, adaptor, visualization plugin</a:t>
          </a:r>
          <a:endParaRPr lang="en-US" sz="1400" dirty="0"/>
        </a:p>
      </dgm:t>
    </dgm:pt>
    <dgm:pt modelId="{B92CA702-6E97-1846-8E9A-4ECD46B9DD02}" type="parTrans" cxnId="{D0AF44E7-FA22-F349-88C7-0799B4F32A47}">
      <dgm:prSet/>
      <dgm:spPr/>
      <dgm:t>
        <a:bodyPr/>
        <a:lstStyle/>
        <a:p>
          <a:endParaRPr lang="en-US"/>
        </a:p>
      </dgm:t>
    </dgm:pt>
    <dgm:pt modelId="{113A6F7E-35BE-8C4B-A514-08904C8E18FC}" type="sibTrans" cxnId="{D0AF44E7-FA22-F349-88C7-0799B4F32A47}">
      <dgm:prSet/>
      <dgm:spPr/>
      <dgm:t>
        <a:bodyPr/>
        <a:lstStyle/>
        <a:p>
          <a:endParaRPr lang="en-US"/>
        </a:p>
      </dgm:t>
    </dgm:pt>
    <dgm:pt modelId="{238F02F3-D986-CA4E-B45B-21344A6DD412}">
      <dgm:prSet/>
      <dgm:spPr>
        <a:solidFill>
          <a:schemeClr val="accent1">
            <a:lumMod val="20000"/>
            <a:lumOff val="80000"/>
          </a:schemeClr>
        </a:solidFill>
      </dgm:spPr>
      <dgm:t>
        <a:bodyPr/>
        <a:lstStyle/>
        <a:p>
          <a:r>
            <a:rPr lang="en-US" sz="1400" dirty="0" smtClean="0"/>
            <a:t>Dependencies: </a:t>
          </a:r>
          <a:r>
            <a:rPr lang="en-US" sz="1400" dirty="0" err="1" smtClean="0"/>
            <a:t>erlang</a:t>
          </a:r>
          <a:r>
            <a:rPr lang="en-US" sz="1400" dirty="0" smtClean="0"/>
            <a:t>, </a:t>
          </a:r>
          <a:r>
            <a:rPr lang="en-US" sz="1400" dirty="0" err="1" smtClean="0"/>
            <a:t>rabbitmq</a:t>
          </a:r>
          <a:r>
            <a:rPr lang="en-US" sz="1400" dirty="0" smtClean="0"/>
            <a:t>, </a:t>
          </a:r>
          <a:r>
            <a:rPr lang="en-US" sz="1400" dirty="0" err="1" smtClean="0"/>
            <a:t>cytoscape</a:t>
          </a:r>
          <a:endParaRPr lang="en-US" sz="1400" dirty="0" smtClean="0"/>
        </a:p>
      </dgm:t>
    </dgm:pt>
    <dgm:pt modelId="{DE7C5126-1FAA-7A42-8B4E-BE5D87CC20EB}" type="parTrans" cxnId="{13080D21-EF39-6940-ADDC-44071824AAEA}">
      <dgm:prSet/>
      <dgm:spPr/>
      <dgm:t>
        <a:bodyPr/>
        <a:lstStyle/>
        <a:p>
          <a:endParaRPr lang="en-US"/>
        </a:p>
      </dgm:t>
    </dgm:pt>
    <dgm:pt modelId="{B5C91C86-442F-FB4C-8B6D-9C4B50BF20FC}" type="sibTrans" cxnId="{13080D21-EF39-6940-ADDC-44071824AAEA}">
      <dgm:prSet/>
      <dgm:spPr/>
      <dgm:t>
        <a:bodyPr/>
        <a:lstStyle/>
        <a:p>
          <a:endParaRPr lang="en-US"/>
        </a:p>
      </dgm:t>
    </dgm:pt>
    <dgm:pt modelId="{F079B03F-3189-C248-A305-B9BD471B6ED3}">
      <dgm:prSet custT="1"/>
      <dgm:spPr>
        <a:gradFill flip="none" rotWithShape="1">
          <a:gsLst>
            <a:gs pos="0">
              <a:srgbClr val="4A87D3"/>
            </a:gs>
            <a:gs pos="100000">
              <a:srgbClr val="8EB8F8"/>
            </a:gs>
          </a:gsLst>
          <a:lin ang="16200000" scaled="0"/>
          <a:tileRect/>
        </a:gradFill>
      </dgm:spPr>
      <dgm:t>
        <a:bodyPr/>
        <a:lstStyle/>
        <a:p>
          <a:r>
            <a:rPr lang="en-US" sz="1800" b="1" dirty="0" smtClean="0">
              <a:solidFill>
                <a:srgbClr val="17314F"/>
              </a:solidFill>
            </a:rPr>
            <a:t>Virtual hosting environment</a:t>
          </a:r>
        </a:p>
      </dgm:t>
    </dgm:pt>
    <dgm:pt modelId="{4B983FBD-9125-8046-93B8-CB354332C3FA}" type="parTrans" cxnId="{BF03963B-8B5A-A84F-B294-DDCF6687D0F9}">
      <dgm:prSet/>
      <dgm:spPr/>
      <dgm:t>
        <a:bodyPr/>
        <a:lstStyle/>
        <a:p>
          <a:endParaRPr lang="en-US"/>
        </a:p>
      </dgm:t>
    </dgm:pt>
    <dgm:pt modelId="{A30401B8-B310-734D-A8B2-BF2980B529B9}" type="sibTrans" cxnId="{BF03963B-8B5A-A84F-B294-DDCF6687D0F9}">
      <dgm:prSet/>
      <dgm:spPr/>
      <dgm:t>
        <a:bodyPr/>
        <a:lstStyle/>
        <a:p>
          <a:endParaRPr lang="en-US"/>
        </a:p>
      </dgm:t>
    </dgm:pt>
    <dgm:pt modelId="{432F54B0-FE49-764D-AB63-D98A89946C56}">
      <dgm:prSet/>
      <dgm:spPr>
        <a:solidFill>
          <a:schemeClr val="accent1">
            <a:lumMod val="20000"/>
            <a:lumOff val="80000"/>
          </a:schemeClr>
        </a:solidFill>
      </dgm:spPr>
      <dgm:t>
        <a:bodyPr/>
        <a:lstStyle/>
        <a:p>
          <a:r>
            <a:rPr lang="en-US" sz="1400" dirty="0" smtClean="0"/>
            <a:t>Configuration</a:t>
          </a:r>
        </a:p>
      </dgm:t>
    </dgm:pt>
    <dgm:pt modelId="{24DA2967-43C6-7A4A-9162-AB8C1440510C}" type="parTrans" cxnId="{60061CFD-D601-DE4A-BDF2-6CDC97A768F5}">
      <dgm:prSet/>
      <dgm:spPr/>
      <dgm:t>
        <a:bodyPr/>
        <a:lstStyle/>
        <a:p>
          <a:endParaRPr lang="en-US"/>
        </a:p>
      </dgm:t>
    </dgm:pt>
    <dgm:pt modelId="{0F46EE56-EA1D-7843-A3EE-DF79BA998B3B}" type="sibTrans" cxnId="{60061CFD-D601-DE4A-BDF2-6CDC97A768F5}">
      <dgm:prSet/>
      <dgm:spPr/>
      <dgm:t>
        <a:bodyPr/>
        <a:lstStyle/>
        <a:p>
          <a:endParaRPr lang="en-US"/>
        </a:p>
      </dgm:t>
    </dgm:pt>
    <dgm:pt modelId="{8251391D-A2C4-FB4D-9ADD-A07502EABE47}">
      <dgm:prSet custT="1"/>
      <dgm:spPr>
        <a:gradFill flip="none" rotWithShape="1">
          <a:gsLst>
            <a:gs pos="0">
              <a:srgbClr val="4A87D3"/>
            </a:gs>
            <a:gs pos="100000">
              <a:srgbClr val="8EB8F8"/>
            </a:gs>
          </a:gsLst>
          <a:lin ang="16200000" scaled="0"/>
          <a:tileRect/>
        </a:gradFill>
      </dgm:spPr>
      <dgm:t>
        <a:bodyPr/>
        <a:lstStyle/>
        <a:p>
          <a:r>
            <a:rPr lang="en-US" sz="1800" b="1" dirty="0" smtClean="0">
              <a:solidFill>
                <a:srgbClr val="17314F"/>
              </a:solidFill>
            </a:rPr>
            <a:t> Deploy into new environment</a:t>
          </a:r>
        </a:p>
      </dgm:t>
    </dgm:pt>
    <dgm:pt modelId="{A94A1A0E-2B93-7943-97A2-239D3D5494E8}" type="parTrans" cxnId="{15A4C217-3D91-9C41-ADD5-0A83B639F17D}">
      <dgm:prSet/>
      <dgm:spPr/>
      <dgm:t>
        <a:bodyPr/>
        <a:lstStyle/>
        <a:p>
          <a:endParaRPr lang="en-US"/>
        </a:p>
      </dgm:t>
    </dgm:pt>
    <dgm:pt modelId="{83D8EDD3-E6A6-7F4A-8AF1-3E1E73122F77}" type="sibTrans" cxnId="{15A4C217-3D91-9C41-ADD5-0A83B639F17D}">
      <dgm:prSet/>
      <dgm:spPr/>
      <dgm:t>
        <a:bodyPr/>
        <a:lstStyle/>
        <a:p>
          <a:endParaRPr lang="en-US"/>
        </a:p>
      </dgm:t>
    </dgm:pt>
    <dgm:pt modelId="{72E58294-1B23-A441-8C56-EF39631B179D}" type="pres">
      <dgm:prSet presAssocID="{1DCBE534-8700-7E46-8512-E2F1D2B8DB36}" presName="linear" presStyleCnt="0">
        <dgm:presLayoutVars>
          <dgm:dir/>
          <dgm:animLvl val="lvl"/>
          <dgm:resizeHandles val="exact"/>
        </dgm:presLayoutVars>
      </dgm:prSet>
      <dgm:spPr/>
      <dgm:t>
        <a:bodyPr/>
        <a:lstStyle/>
        <a:p>
          <a:endParaRPr lang="en-US"/>
        </a:p>
      </dgm:t>
    </dgm:pt>
    <dgm:pt modelId="{8C9C3F7C-2DD8-4645-928F-61F5D9CAF669}" type="pres">
      <dgm:prSet presAssocID="{32AE95D6-CC8D-DA4B-8070-845FAFA1AA30}" presName="parentLin" presStyleCnt="0"/>
      <dgm:spPr/>
    </dgm:pt>
    <dgm:pt modelId="{8DC2811C-AF1F-804C-BA87-9989C20D6EFA}" type="pres">
      <dgm:prSet presAssocID="{32AE95D6-CC8D-DA4B-8070-845FAFA1AA30}" presName="parentLeftMargin" presStyleLbl="node1" presStyleIdx="0" presStyleCnt="3"/>
      <dgm:spPr/>
      <dgm:t>
        <a:bodyPr/>
        <a:lstStyle/>
        <a:p>
          <a:endParaRPr lang="en-US"/>
        </a:p>
      </dgm:t>
    </dgm:pt>
    <dgm:pt modelId="{2D90E240-9800-AB46-BAA5-F7D44EA10677}" type="pres">
      <dgm:prSet presAssocID="{32AE95D6-CC8D-DA4B-8070-845FAFA1AA30}" presName="parentText" presStyleLbl="node1" presStyleIdx="0" presStyleCnt="3">
        <dgm:presLayoutVars>
          <dgm:chMax val="0"/>
          <dgm:bulletEnabled val="1"/>
        </dgm:presLayoutVars>
      </dgm:prSet>
      <dgm:spPr/>
      <dgm:t>
        <a:bodyPr/>
        <a:lstStyle/>
        <a:p>
          <a:endParaRPr lang="en-US"/>
        </a:p>
      </dgm:t>
    </dgm:pt>
    <dgm:pt modelId="{BF479367-BE5F-1F4C-ABED-1D6131666BE7}" type="pres">
      <dgm:prSet presAssocID="{32AE95D6-CC8D-DA4B-8070-845FAFA1AA30}" presName="negativeSpace" presStyleCnt="0"/>
      <dgm:spPr/>
    </dgm:pt>
    <dgm:pt modelId="{9D6E89F8-E562-014C-8B1B-E27B6833B848}" type="pres">
      <dgm:prSet presAssocID="{32AE95D6-CC8D-DA4B-8070-845FAFA1AA30}" presName="childText" presStyleLbl="conFgAcc1" presStyleIdx="0" presStyleCnt="3">
        <dgm:presLayoutVars>
          <dgm:bulletEnabled val="1"/>
        </dgm:presLayoutVars>
      </dgm:prSet>
      <dgm:spPr/>
      <dgm:t>
        <a:bodyPr/>
        <a:lstStyle/>
        <a:p>
          <a:endParaRPr lang="en-US"/>
        </a:p>
      </dgm:t>
    </dgm:pt>
    <dgm:pt modelId="{5DD91ACE-9BAA-8444-9196-554BAB5F7D20}" type="pres">
      <dgm:prSet presAssocID="{B0D34891-818D-8342-864B-3B0745827341}" presName="spaceBetweenRectangles" presStyleCnt="0"/>
      <dgm:spPr/>
    </dgm:pt>
    <dgm:pt modelId="{9B6D9C09-3348-E44D-B516-E27FDFED1E59}" type="pres">
      <dgm:prSet presAssocID="{C6637240-8AB6-464C-88C7-0021561E8D33}" presName="parentLin" presStyleCnt="0"/>
      <dgm:spPr/>
    </dgm:pt>
    <dgm:pt modelId="{F54F269A-9F27-244D-BF15-4E012B29DAC3}" type="pres">
      <dgm:prSet presAssocID="{C6637240-8AB6-464C-88C7-0021561E8D33}" presName="parentLeftMargin" presStyleLbl="node1" presStyleIdx="0" presStyleCnt="3"/>
      <dgm:spPr/>
      <dgm:t>
        <a:bodyPr/>
        <a:lstStyle/>
        <a:p>
          <a:endParaRPr lang="en-US"/>
        </a:p>
      </dgm:t>
    </dgm:pt>
    <dgm:pt modelId="{28816B57-2B75-2148-8C7C-EEAB462B880B}" type="pres">
      <dgm:prSet presAssocID="{C6637240-8AB6-464C-88C7-0021561E8D33}" presName="parentText" presStyleLbl="node1" presStyleIdx="1" presStyleCnt="3">
        <dgm:presLayoutVars>
          <dgm:chMax val="0"/>
          <dgm:bulletEnabled val="1"/>
        </dgm:presLayoutVars>
      </dgm:prSet>
      <dgm:spPr/>
      <dgm:t>
        <a:bodyPr/>
        <a:lstStyle/>
        <a:p>
          <a:endParaRPr lang="en-US"/>
        </a:p>
      </dgm:t>
    </dgm:pt>
    <dgm:pt modelId="{C29EFBCF-0FD2-6E40-ADC0-477031F230A1}" type="pres">
      <dgm:prSet presAssocID="{C6637240-8AB6-464C-88C7-0021561E8D33}" presName="negativeSpace" presStyleCnt="0"/>
      <dgm:spPr/>
    </dgm:pt>
    <dgm:pt modelId="{631A5149-C45D-644A-9F23-BC2851BE9B66}" type="pres">
      <dgm:prSet presAssocID="{C6637240-8AB6-464C-88C7-0021561E8D33}" presName="childText" presStyleLbl="conFgAcc1" presStyleIdx="1" presStyleCnt="3">
        <dgm:presLayoutVars>
          <dgm:bulletEnabled val="1"/>
        </dgm:presLayoutVars>
      </dgm:prSet>
      <dgm:spPr/>
      <dgm:t>
        <a:bodyPr/>
        <a:lstStyle/>
        <a:p>
          <a:endParaRPr lang="en-US"/>
        </a:p>
      </dgm:t>
    </dgm:pt>
    <dgm:pt modelId="{C957FEDD-8BC8-0E47-B6D2-2D74026CC4AC}" type="pres">
      <dgm:prSet presAssocID="{EA232FE6-2E98-8743-A28B-C1BA212CFD94}" presName="spaceBetweenRectangles" presStyleCnt="0"/>
      <dgm:spPr/>
    </dgm:pt>
    <dgm:pt modelId="{EA0F8410-AA63-1644-A496-C77A10B3328F}" type="pres">
      <dgm:prSet presAssocID="{F079B03F-3189-C248-A305-B9BD471B6ED3}" presName="parentLin" presStyleCnt="0"/>
      <dgm:spPr/>
    </dgm:pt>
    <dgm:pt modelId="{2A78EADE-2AD2-334B-8A55-69926BA38306}" type="pres">
      <dgm:prSet presAssocID="{F079B03F-3189-C248-A305-B9BD471B6ED3}" presName="parentLeftMargin" presStyleLbl="node1" presStyleIdx="1" presStyleCnt="3"/>
      <dgm:spPr/>
      <dgm:t>
        <a:bodyPr/>
        <a:lstStyle/>
        <a:p>
          <a:endParaRPr lang="en-US"/>
        </a:p>
      </dgm:t>
    </dgm:pt>
    <dgm:pt modelId="{BEACF9E2-AB9D-1848-AA4C-C375F9EFE71F}" type="pres">
      <dgm:prSet presAssocID="{F079B03F-3189-C248-A305-B9BD471B6ED3}" presName="parentText" presStyleLbl="node1" presStyleIdx="2" presStyleCnt="3">
        <dgm:presLayoutVars>
          <dgm:chMax val="0"/>
          <dgm:bulletEnabled val="1"/>
        </dgm:presLayoutVars>
      </dgm:prSet>
      <dgm:spPr/>
      <dgm:t>
        <a:bodyPr/>
        <a:lstStyle/>
        <a:p>
          <a:endParaRPr lang="en-US"/>
        </a:p>
      </dgm:t>
    </dgm:pt>
    <dgm:pt modelId="{08A2C7A0-8365-754C-BD0A-A5154185FA87}" type="pres">
      <dgm:prSet presAssocID="{F079B03F-3189-C248-A305-B9BD471B6ED3}" presName="negativeSpace" presStyleCnt="0"/>
      <dgm:spPr/>
    </dgm:pt>
    <dgm:pt modelId="{33DA6ECE-E1C4-964C-9448-37FA91E2B1DF}" type="pres">
      <dgm:prSet presAssocID="{F079B03F-3189-C248-A305-B9BD471B6ED3}" presName="childText" presStyleLbl="conFgAcc1" presStyleIdx="2" presStyleCnt="3">
        <dgm:presLayoutVars>
          <dgm:bulletEnabled val="1"/>
        </dgm:presLayoutVars>
      </dgm:prSet>
      <dgm:spPr>
        <a:solidFill>
          <a:schemeClr val="accent6">
            <a:lumMod val="40000"/>
            <a:lumOff val="60000"/>
          </a:schemeClr>
        </a:solidFill>
      </dgm:spPr>
      <dgm:t>
        <a:bodyPr/>
        <a:lstStyle/>
        <a:p>
          <a:endParaRPr lang="en-US"/>
        </a:p>
      </dgm:t>
    </dgm:pt>
  </dgm:ptLst>
  <dgm:cxnLst>
    <dgm:cxn modelId="{F9C95192-D391-C54D-B0C6-74249D684D96}" srcId="{C6637240-8AB6-464C-88C7-0021561E8D33}" destId="{5A2BEE72-4B71-6248-B6C5-B46CB1A79F88}" srcOrd="0" destOrd="0" parTransId="{E43AE8CA-05C9-2341-8D90-8AADADCB7789}" sibTransId="{768CC0CA-EBFE-7D49-A372-8F53C8084632}"/>
    <dgm:cxn modelId="{BF8E19CE-39B3-DA41-A64C-C8E5699A9341}" type="presOf" srcId="{DA854514-F664-AD4E-9C2F-F2D6D6A0D189}" destId="{631A5149-C45D-644A-9F23-BC2851BE9B66}" srcOrd="0" destOrd="2" presId="urn:microsoft.com/office/officeart/2005/8/layout/list1"/>
    <dgm:cxn modelId="{066D344D-A678-6442-9CAD-D9403337379D}" type="presOf" srcId="{32AE95D6-CC8D-DA4B-8070-845FAFA1AA30}" destId="{8DC2811C-AF1F-804C-BA87-9989C20D6EFA}" srcOrd="0" destOrd="0" presId="urn:microsoft.com/office/officeart/2005/8/layout/list1"/>
    <dgm:cxn modelId="{8F88DE4E-20DF-CD4F-8729-6D339CFD0514}" srcId="{5A2BEE72-4B71-6248-B6C5-B46CB1A79F88}" destId="{DA854514-F664-AD4E-9C2F-F2D6D6A0D189}" srcOrd="1" destOrd="0" parTransId="{69D66DEB-809A-DA4D-9E25-11C189C9E484}" sibTransId="{29D27617-5240-4246-B122-A6898DE9CD30}"/>
    <dgm:cxn modelId="{AE8A99B1-F6B2-444E-88C2-A43181D7BE5C}" type="presOf" srcId="{C6637240-8AB6-464C-88C7-0021561E8D33}" destId="{28816B57-2B75-2148-8C7C-EEAB462B880B}" srcOrd="1" destOrd="0" presId="urn:microsoft.com/office/officeart/2005/8/layout/list1"/>
    <dgm:cxn modelId="{9659D7BB-8492-F444-96A2-86FBDAECCF38}" srcId="{C6637240-8AB6-464C-88C7-0021561E8D33}" destId="{5E912B62-8BF3-3346-86D8-B3474C5E7B85}" srcOrd="1" destOrd="0" parTransId="{8E0CE8E0-4F78-2E40-B376-C144644D1661}" sibTransId="{EB619C7D-8ADA-6F47-A430-4A0C18EFDCDF}"/>
    <dgm:cxn modelId="{38081B35-B719-D643-B988-0B93EED2F06E}" srcId="{5A2BEE72-4B71-6248-B6C5-B46CB1A79F88}" destId="{245157B3-5813-4C4D-9CF7-43D462CB8B66}" srcOrd="2" destOrd="0" parTransId="{17DCC15F-44D7-FE4C-9095-B1020AC9DFA0}" sibTransId="{50B5077F-9CF2-8641-AD62-BFB2999C4D8F}"/>
    <dgm:cxn modelId="{60061CFD-D601-DE4A-BDF2-6CDC97A768F5}" srcId="{5E912B62-8BF3-3346-86D8-B3474C5E7B85}" destId="{432F54B0-FE49-764D-AB63-D98A89946C56}" srcOrd="2" destOrd="0" parTransId="{24DA2967-43C6-7A4A-9162-AB8C1440510C}" sibTransId="{0F46EE56-EA1D-7843-A3EE-DF79BA998B3B}"/>
    <dgm:cxn modelId="{13080D21-EF39-6940-ADDC-44071824AAEA}" srcId="{5E912B62-8BF3-3346-86D8-B3474C5E7B85}" destId="{238F02F3-D986-CA4E-B45B-21344A6DD412}" srcOrd="1" destOrd="0" parTransId="{DE7C5126-1FAA-7A42-8B4E-BE5D87CC20EB}" sibTransId="{B5C91C86-442F-FB4C-8B6D-9C4B50BF20FC}"/>
    <dgm:cxn modelId="{E59471F7-11C4-4D40-BCC1-8A73C62CF609}" type="presOf" srcId="{1DCBE534-8700-7E46-8512-E2F1D2B8DB36}" destId="{72E58294-1B23-A441-8C56-EF39631B179D}" srcOrd="0" destOrd="0" presId="urn:microsoft.com/office/officeart/2005/8/layout/list1"/>
    <dgm:cxn modelId="{E13D7096-8715-CD40-8586-5169949EC0AF}" srcId="{32AE95D6-CC8D-DA4B-8070-845FAFA1AA30}" destId="{35B7C682-77E7-3341-827D-81815C89191C}" srcOrd="0" destOrd="0" parTransId="{EAD74AB4-FF5E-A647-ADB9-E2D684906C1E}" sibTransId="{40D043E7-87B4-5645-843E-A13328D28505}"/>
    <dgm:cxn modelId="{6E796DA8-544F-7F43-8580-C85983FB1D05}" srcId="{5A2BEE72-4B71-6248-B6C5-B46CB1A79F88}" destId="{BC5C6913-C3A8-2748-BDC2-875E54AF66CC}" srcOrd="0" destOrd="0" parTransId="{5309229D-DD1C-A441-AE9A-22AD9B79CB98}" sibTransId="{8A03A79F-98CB-5F47-8A83-E41B16270F53}"/>
    <dgm:cxn modelId="{676CEE6E-CDF7-424D-97A3-D6FEFCB4E9C7}" type="presOf" srcId="{35B7C682-77E7-3341-827D-81815C89191C}" destId="{9D6E89F8-E562-014C-8B1B-E27B6833B848}" srcOrd="0" destOrd="0" presId="urn:microsoft.com/office/officeart/2005/8/layout/list1"/>
    <dgm:cxn modelId="{F36EB2F4-C777-C748-8D8E-407A1824567A}" type="presOf" srcId="{432F54B0-FE49-764D-AB63-D98A89946C56}" destId="{631A5149-C45D-644A-9F23-BC2851BE9B66}" srcOrd="0" destOrd="7" presId="urn:microsoft.com/office/officeart/2005/8/layout/list1"/>
    <dgm:cxn modelId="{22CD6A39-1CA3-C04E-BF32-F94D4221635C}" srcId="{1DCBE534-8700-7E46-8512-E2F1D2B8DB36}" destId="{C6637240-8AB6-464C-88C7-0021561E8D33}" srcOrd="1" destOrd="0" parTransId="{A8457668-F3F3-DC4F-B91A-96B23AD64673}" sibTransId="{EA232FE6-2E98-8743-A28B-C1BA212CFD94}"/>
    <dgm:cxn modelId="{748D8860-7121-A24D-90BF-755ED518BEE1}" type="presOf" srcId="{BC5C6913-C3A8-2748-BDC2-875E54AF66CC}" destId="{631A5149-C45D-644A-9F23-BC2851BE9B66}" srcOrd="0" destOrd="1" presId="urn:microsoft.com/office/officeart/2005/8/layout/list1"/>
    <dgm:cxn modelId="{DD25F7C5-ADBE-CE40-83F5-308F41960BED}" type="presOf" srcId="{5A2BEE72-4B71-6248-B6C5-B46CB1A79F88}" destId="{631A5149-C45D-644A-9F23-BC2851BE9B66}" srcOrd="0" destOrd="0" presId="urn:microsoft.com/office/officeart/2005/8/layout/list1"/>
    <dgm:cxn modelId="{5543B9E1-64E9-A94B-9832-F665CFA1375C}" type="presOf" srcId="{238F02F3-D986-CA4E-B45B-21344A6DD412}" destId="{631A5149-C45D-644A-9F23-BC2851BE9B66}" srcOrd="0" destOrd="6" presId="urn:microsoft.com/office/officeart/2005/8/layout/list1"/>
    <dgm:cxn modelId="{458A22C4-339C-0E4C-8ADC-D3B54663BE88}" type="presOf" srcId="{32AE95D6-CC8D-DA4B-8070-845FAFA1AA30}" destId="{2D90E240-9800-AB46-BAA5-F7D44EA10677}" srcOrd="1" destOrd="0" presId="urn:microsoft.com/office/officeart/2005/8/layout/list1"/>
    <dgm:cxn modelId="{BA506BAF-FC96-E740-8CF5-0CB0AFE007E9}" type="presOf" srcId="{F079B03F-3189-C248-A305-B9BD471B6ED3}" destId="{2A78EADE-2AD2-334B-8A55-69926BA38306}" srcOrd="0" destOrd="0" presId="urn:microsoft.com/office/officeart/2005/8/layout/list1"/>
    <dgm:cxn modelId="{1B6E0BE6-0FAD-ED4E-ACD7-E4446F7DE7F2}" type="presOf" srcId="{C4B48BE3-F78A-0342-9867-4B546AFBB239}" destId="{631A5149-C45D-644A-9F23-BC2851BE9B66}" srcOrd="0" destOrd="5" presId="urn:microsoft.com/office/officeart/2005/8/layout/list1"/>
    <dgm:cxn modelId="{5B01DCDE-41E2-C04D-A905-C00ADB39598C}" type="presOf" srcId="{245157B3-5813-4C4D-9CF7-43D462CB8B66}" destId="{631A5149-C45D-644A-9F23-BC2851BE9B66}" srcOrd="0" destOrd="3" presId="urn:microsoft.com/office/officeart/2005/8/layout/list1"/>
    <dgm:cxn modelId="{D0AF44E7-FA22-F349-88C7-0799B4F32A47}" srcId="{5E912B62-8BF3-3346-86D8-B3474C5E7B85}" destId="{C4B48BE3-F78A-0342-9867-4B546AFBB239}" srcOrd="0" destOrd="0" parTransId="{B92CA702-6E97-1846-8E9A-4ECD46B9DD02}" sibTransId="{113A6F7E-35BE-8C4B-A514-08904C8E18FC}"/>
    <dgm:cxn modelId="{34A71523-6769-B240-8522-7328F87487C1}" type="presOf" srcId="{8251391D-A2C4-FB4D-9ADD-A07502EABE47}" destId="{33DA6ECE-E1C4-964C-9448-37FA91E2B1DF}" srcOrd="0" destOrd="0" presId="urn:microsoft.com/office/officeart/2005/8/layout/list1"/>
    <dgm:cxn modelId="{BF03963B-8B5A-A84F-B294-DDCF6687D0F9}" srcId="{1DCBE534-8700-7E46-8512-E2F1D2B8DB36}" destId="{F079B03F-3189-C248-A305-B9BD471B6ED3}" srcOrd="2" destOrd="0" parTransId="{4B983FBD-9125-8046-93B8-CB354332C3FA}" sibTransId="{A30401B8-B310-734D-A8B2-BF2980B529B9}"/>
    <dgm:cxn modelId="{58522BF5-BF6E-9043-A8EF-F2B2C051DB38}" type="presOf" srcId="{F079B03F-3189-C248-A305-B9BD471B6ED3}" destId="{BEACF9E2-AB9D-1848-AA4C-C375F9EFE71F}" srcOrd="1" destOrd="0" presId="urn:microsoft.com/office/officeart/2005/8/layout/list1"/>
    <dgm:cxn modelId="{D8959730-D341-EB46-B5E5-ABA7472D7B40}" type="presOf" srcId="{C6637240-8AB6-464C-88C7-0021561E8D33}" destId="{F54F269A-9F27-244D-BF15-4E012B29DAC3}" srcOrd="0" destOrd="0" presId="urn:microsoft.com/office/officeart/2005/8/layout/list1"/>
    <dgm:cxn modelId="{15A4C217-3D91-9C41-ADD5-0A83B639F17D}" srcId="{F079B03F-3189-C248-A305-B9BD471B6ED3}" destId="{8251391D-A2C4-FB4D-9ADD-A07502EABE47}" srcOrd="0" destOrd="0" parTransId="{A94A1A0E-2B93-7943-97A2-239D3D5494E8}" sibTransId="{83D8EDD3-E6A6-7F4A-8AF1-3E1E73122F77}"/>
    <dgm:cxn modelId="{1FA8EEA8-F6A8-8C45-B821-925A426F9A8D}" type="presOf" srcId="{5E912B62-8BF3-3346-86D8-B3474C5E7B85}" destId="{631A5149-C45D-644A-9F23-BC2851BE9B66}" srcOrd="0" destOrd="4" presId="urn:microsoft.com/office/officeart/2005/8/layout/list1"/>
    <dgm:cxn modelId="{61729722-CCC9-0645-A460-B3DA328F8738}" srcId="{1DCBE534-8700-7E46-8512-E2F1D2B8DB36}" destId="{32AE95D6-CC8D-DA4B-8070-845FAFA1AA30}" srcOrd="0" destOrd="0" parTransId="{7AD9972F-75E0-EC4F-A93C-0B6609817801}" sibTransId="{B0D34891-818D-8342-864B-3B0745827341}"/>
    <dgm:cxn modelId="{73822427-6E4A-694D-8848-CCDA508B1684}" type="presParOf" srcId="{72E58294-1B23-A441-8C56-EF39631B179D}" destId="{8C9C3F7C-2DD8-4645-928F-61F5D9CAF669}" srcOrd="0" destOrd="0" presId="urn:microsoft.com/office/officeart/2005/8/layout/list1"/>
    <dgm:cxn modelId="{69F5217C-5591-5348-8E88-666DF854B8FA}" type="presParOf" srcId="{8C9C3F7C-2DD8-4645-928F-61F5D9CAF669}" destId="{8DC2811C-AF1F-804C-BA87-9989C20D6EFA}" srcOrd="0" destOrd="0" presId="urn:microsoft.com/office/officeart/2005/8/layout/list1"/>
    <dgm:cxn modelId="{A0554337-CD3A-A249-B204-DF6DDA57AE18}" type="presParOf" srcId="{8C9C3F7C-2DD8-4645-928F-61F5D9CAF669}" destId="{2D90E240-9800-AB46-BAA5-F7D44EA10677}" srcOrd="1" destOrd="0" presId="urn:microsoft.com/office/officeart/2005/8/layout/list1"/>
    <dgm:cxn modelId="{6C4FAC94-FAF9-A64D-9E17-08E0497E09C8}" type="presParOf" srcId="{72E58294-1B23-A441-8C56-EF39631B179D}" destId="{BF479367-BE5F-1F4C-ABED-1D6131666BE7}" srcOrd="1" destOrd="0" presId="urn:microsoft.com/office/officeart/2005/8/layout/list1"/>
    <dgm:cxn modelId="{20284CA1-FC8C-9549-9B54-3125AB2F19A0}" type="presParOf" srcId="{72E58294-1B23-A441-8C56-EF39631B179D}" destId="{9D6E89F8-E562-014C-8B1B-E27B6833B848}" srcOrd="2" destOrd="0" presId="urn:microsoft.com/office/officeart/2005/8/layout/list1"/>
    <dgm:cxn modelId="{2CCAD328-D399-BA40-8DE9-C19EEEFAD666}" type="presParOf" srcId="{72E58294-1B23-A441-8C56-EF39631B179D}" destId="{5DD91ACE-9BAA-8444-9196-554BAB5F7D20}" srcOrd="3" destOrd="0" presId="urn:microsoft.com/office/officeart/2005/8/layout/list1"/>
    <dgm:cxn modelId="{7FA2AD87-2643-0347-A618-C20597817D37}" type="presParOf" srcId="{72E58294-1B23-A441-8C56-EF39631B179D}" destId="{9B6D9C09-3348-E44D-B516-E27FDFED1E59}" srcOrd="4" destOrd="0" presId="urn:microsoft.com/office/officeart/2005/8/layout/list1"/>
    <dgm:cxn modelId="{250A3688-3BE3-7146-95FA-CF6864AF2E2A}" type="presParOf" srcId="{9B6D9C09-3348-E44D-B516-E27FDFED1E59}" destId="{F54F269A-9F27-244D-BF15-4E012B29DAC3}" srcOrd="0" destOrd="0" presId="urn:microsoft.com/office/officeart/2005/8/layout/list1"/>
    <dgm:cxn modelId="{061614C1-678B-944E-AE2B-19BAB34E1DBC}" type="presParOf" srcId="{9B6D9C09-3348-E44D-B516-E27FDFED1E59}" destId="{28816B57-2B75-2148-8C7C-EEAB462B880B}" srcOrd="1" destOrd="0" presId="urn:microsoft.com/office/officeart/2005/8/layout/list1"/>
    <dgm:cxn modelId="{1D4F3423-D05D-BD4C-B7E6-C774D1237867}" type="presParOf" srcId="{72E58294-1B23-A441-8C56-EF39631B179D}" destId="{C29EFBCF-0FD2-6E40-ADC0-477031F230A1}" srcOrd="5" destOrd="0" presId="urn:microsoft.com/office/officeart/2005/8/layout/list1"/>
    <dgm:cxn modelId="{7818B833-50E6-7644-BB76-A4AF2BC41E83}" type="presParOf" srcId="{72E58294-1B23-A441-8C56-EF39631B179D}" destId="{631A5149-C45D-644A-9F23-BC2851BE9B66}" srcOrd="6" destOrd="0" presId="urn:microsoft.com/office/officeart/2005/8/layout/list1"/>
    <dgm:cxn modelId="{546309D8-5286-994E-AAD0-39A03BCE601F}" type="presParOf" srcId="{72E58294-1B23-A441-8C56-EF39631B179D}" destId="{C957FEDD-8BC8-0E47-B6D2-2D74026CC4AC}" srcOrd="7" destOrd="0" presId="urn:microsoft.com/office/officeart/2005/8/layout/list1"/>
    <dgm:cxn modelId="{F3D79076-0D16-9647-AC88-6A915BF0E8A1}" type="presParOf" srcId="{72E58294-1B23-A441-8C56-EF39631B179D}" destId="{EA0F8410-AA63-1644-A496-C77A10B3328F}" srcOrd="8" destOrd="0" presId="urn:microsoft.com/office/officeart/2005/8/layout/list1"/>
    <dgm:cxn modelId="{26EEB87C-374B-3946-8E7C-B40719E6A2A6}" type="presParOf" srcId="{EA0F8410-AA63-1644-A496-C77A10B3328F}" destId="{2A78EADE-2AD2-334B-8A55-69926BA38306}" srcOrd="0" destOrd="0" presId="urn:microsoft.com/office/officeart/2005/8/layout/list1"/>
    <dgm:cxn modelId="{9B973EE7-1EBC-554F-85FF-082F22F28B5A}" type="presParOf" srcId="{EA0F8410-AA63-1644-A496-C77A10B3328F}" destId="{BEACF9E2-AB9D-1848-AA4C-C375F9EFE71F}" srcOrd="1" destOrd="0" presId="urn:microsoft.com/office/officeart/2005/8/layout/list1"/>
    <dgm:cxn modelId="{96FD7356-1DF9-DF48-A481-2AAC6D861726}" type="presParOf" srcId="{72E58294-1B23-A441-8C56-EF39631B179D}" destId="{08A2C7A0-8365-754C-BD0A-A5154185FA87}" srcOrd="9" destOrd="0" presId="urn:microsoft.com/office/officeart/2005/8/layout/list1"/>
    <dgm:cxn modelId="{58402BB0-4C82-2F47-B6CF-BB38BD4E7225}" type="presParOf" srcId="{72E58294-1B23-A441-8C56-EF39631B179D}" destId="{33DA6ECE-E1C4-964C-9448-37FA91E2B1DF}" srcOrd="10"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DADF8-0AE8-7E4D-9C4A-48D3D04B467B}">
      <dsp:nvSpPr>
        <dsp:cNvPr id="0" name=""/>
        <dsp:cNvSpPr/>
      </dsp:nvSpPr>
      <dsp:spPr>
        <a:xfrm>
          <a:off x="1674586" y="905528"/>
          <a:ext cx="4141425" cy="4141425"/>
        </a:xfrm>
        <a:prstGeom prst="blockArc">
          <a:avLst>
            <a:gd name="adj1" fmla="val 9000000"/>
            <a:gd name="adj2" fmla="val 16200000"/>
            <a:gd name="adj3" fmla="val 4638"/>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EEAAAE2-C57A-C74A-A033-EB617FDB2F8C}">
      <dsp:nvSpPr>
        <dsp:cNvPr id="0" name=""/>
        <dsp:cNvSpPr/>
      </dsp:nvSpPr>
      <dsp:spPr>
        <a:xfrm>
          <a:off x="1674586" y="905528"/>
          <a:ext cx="4141425" cy="4141425"/>
        </a:xfrm>
        <a:prstGeom prst="blockArc">
          <a:avLst>
            <a:gd name="adj1" fmla="val 1800000"/>
            <a:gd name="adj2" fmla="val 9000000"/>
            <a:gd name="adj3" fmla="val 4638"/>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4673B3B-532E-5B44-9F57-D580E121F1CC}">
      <dsp:nvSpPr>
        <dsp:cNvPr id="0" name=""/>
        <dsp:cNvSpPr/>
      </dsp:nvSpPr>
      <dsp:spPr>
        <a:xfrm>
          <a:off x="1674586" y="905528"/>
          <a:ext cx="4141425" cy="4141425"/>
        </a:xfrm>
        <a:prstGeom prst="blockArc">
          <a:avLst>
            <a:gd name="adj1" fmla="val 16200000"/>
            <a:gd name="adj2" fmla="val 1800000"/>
            <a:gd name="adj3" fmla="val 4638"/>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A50E658-A8FA-4247-987F-74436AD45847}">
      <dsp:nvSpPr>
        <dsp:cNvPr id="0" name=""/>
        <dsp:cNvSpPr/>
      </dsp:nvSpPr>
      <dsp:spPr>
        <a:xfrm>
          <a:off x="1517672" y="667836"/>
          <a:ext cx="4455254" cy="4616808"/>
        </a:xfrm>
        <a:prstGeom prst="ellipse">
          <a:avLst/>
        </a:prstGeom>
        <a:solidFill>
          <a:srgbClr val="AAA6E5">
            <a:alpha val="8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D30000"/>
              </a:solidFill>
            </a:rPr>
            <a:t> </a:t>
          </a:r>
          <a:endParaRPr lang="en-US" sz="2400" b="1" kern="1200" dirty="0">
            <a:solidFill>
              <a:srgbClr val="D30000"/>
            </a:solidFill>
          </a:endParaRPr>
        </a:p>
      </dsp:txBody>
      <dsp:txXfrm>
        <a:off x="2170129" y="1343952"/>
        <a:ext cx="3150340" cy="3264576"/>
      </dsp:txXfrm>
    </dsp:sp>
    <dsp:sp modelId="{8507B49A-064A-6C4E-8F40-DF0EC4EFDD24}">
      <dsp:nvSpPr>
        <dsp:cNvPr id="0" name=""/>
        <dsp:cNvSpPr/>
      </dsp:nvSpPr>
      <dsp:spPr>
        <a:xfrm>
          <a:off x="2510857" y="-280893"/>
          <a:ext cx="2468883" cy="2468883"/>
        </a:xfrm>
        <a:prstGeom prst="ellipse">
          <a:avLst/>
        </a:prstGeom>
        <a:gradFill flip="none" rotWithShape="1">
          <a:gsLst>
            <a:gs pos="0">
              <a:schemeClr val="tx2">
                <a:lumMod val="60000"/>
                <a:lumOff val="40000"/>
              </a:schemeClr>
            </a:gs>
            <a:gs pos="100000">
              <a:schemeClr val="accent1">
                <a:lumMod val="40000"/>
                <a:lumOff val="60000"/>
              </a:schemeClr>
            </a:gs>
          </a:gsLst>
          <a:lin ang="16200000" scaled="0"/>
          <a:tileRect/>
        </a:gradFill>
        <a:ln>
          <a:noFill/>
        </a:ln>
        <a:effectLst>
          <a:outerShdw blurRad="50800" dist="38100" dir="8100000" algn="tr" rotWithShape="0">
            <a:prstClr val="black">
              <a:alpha val="40000"/>
            </a:prstClr>
          </a:outerShdw>
        </a:effectLst>
        <a:scene3d>
          <a:camera prst="orthographicFront"/>
          <a:lightRig rig="threePt" dir="t"/>
        </a:scene3d>
        <a:sp3d>
          <a:bevelT/>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University</a:t>
          </a:r>
        </a:p>
        <a:p>
          <a:pPr lvl="0" algn="ctr" defTabSz="800100">
            <a:lnSpc>
              <a:spcPct val="90000"/>
            </a:lnSpc>
            <a:spcBef>
              <a:spcPct val="0"/>
            </a:spcBef>
            <a:spcAft>
              <a:spcPct val="35000"/>
            </a:spcAft>
          </a:pPr>
          <a:r>
            <a:rPr lang="en-US" sz="1800" b="1" kern="1200" dirty="0" smtClean="0">
              <a:solidFill>
                <a:schemeClr val="tx1"/>
              </a:solidFill>
            </a:rPr>
            <a:t>of Kansas (KU)</a:t>
          </a:r>
        </a:p>
        <a:p>
          <a:pPr lvl="0" algn="ctr" defTabSz="800100">
            <a:lnSpc>
              <a:spcPct val="90000"/>
            </a:lnSpc>
            <a:spcBef>
              <a:spcPct val="0"/>
            </a:spcBef>
            <a:spcAft>
              <a:spcPct val="35000"/>
            </a:spcAft>
          </a:pPr>
          <a:endParaRPr lang="en-US" sz="1800" b="1" kern="1200" dirty="0" smtClean="0">
            <a:solidFill>
              <a:schemeClr val="tx1"/>
            </a:solidFill>
          </a:endParaRPr>
        </a:p>
        <a:p>
          <a:pPr lvl="0" algn="ctr" defTabSz="800100">
            <a:lnSpc>
              <a:spcPct val="90000"/>
            </a:lnSpc>
            <a:spcBef>
              <a:spcPct val="0"/>
            </a:spcBef>
            <a:spcAft>
              <a:spcPct val="35000"/>
            </a:spcAft>
          </a:pPr>
          <a:endParaRPr lang="en-US" sz="1800" b="1" kern="1200" dirty="0" smtClean="0">
            <a:solidFill>
              <a:schemeClr val="tx1"/>
            </a:solidFill>
          </a:endParaRPr>
        </a:p>
        <a:p>
          <a:pPr lvl="0" algn="ctr" defTabSz="800100">
            <a:lnSpc>
              <a:spcPct val="90000"/>
            </a:lnSpc>
            <a:spcBef>
              <a:spcPct val="0"/>
            </a:spcBef>
            <a:spcAft>
              <a:spcPct val="35000"/>
            </a:spcAft>
          </a:pPr>
          <a:endParaRPr lang="en-US" sz="1800" b="1" kern="1200" dirty="0" smtClean="0">
            <a:solidFill>
              <a:schemeClr val="tx1"/>
            </a:solidFill>
          </a:endParaRPr>
        </a:p>
        <a:p>
          <a:pPr lvl="0" algn="ctr" defTabSz="800100">
            <a:lnSpc>
              <a:spcPct val="90000"/>
            </a:lnSpc>
            <a:spcBef>
              <a:spcPct val="0"/>
            </a:spcBef>
            <a:spcAft>
              <a:spcPct val="35000"/>
            </a:spcAft>
          </a:pPr>
          <a:endParaRPr lang="en-US" sz="1800" b="1" kern="1200" dirty="0" smtClean="0">
            <a:solidFill>
              <a:schemeClr val="tx1"/>
            </a:solidFill>
          </a:endParaRPr>
        </a:p>
        <a:p>
          <a:pPr lvl="0" algn="ctr" defTabSz="800100">
            <a:lnSpc>
              <a:spcPct val="90000"/>
            </a:lnSpc>
            <a:spcBef>
              <a:spcPct val="0"/>
            </a:spcBef>
            <a:spcAft>
              <a:spcPct val="35000"/>
            </a:spcAft>
          </a:pPr>
          <a:endParaRPr lang="en-US" sz="1800" b="1" kern="1200" dirty="0">
            <a:solidFill>
              <a:schemeClr val="tx1"/>
            </a:solidFill>
          </a:endParaRPr>
        </a:p>
      </dsp:txBody>
      <dsp:txXfrm>
        <a:off x="2872417" y="80667"/>
        <a:ext cx="1745763" cy="1745763"/>
      </dsp:txXfrm>
    </dsp:sp>
    <dsp:sp modelId="{5600F807-4536-B54B-9BD7-A275BA2BC6CF}">
      <dsp:nvSpPr>
        <dsp:cNvPr id="0" name=""/>
        <dsp:cNvSpPr/>
      </dsp:nvSpPr>
      <dsp:spPr>
        <a:xfrm>
          <a:off x="4262560" y="2753145"/>
          <a:ext cx="2468883" cy="2468883"/>
        </a:xfrm>
        <a:prstGeom prst="ellipse">
          <a:avLst/>
        </a:prstGeom>
        <a:gradFill flip="none" rotWithShape="0">
          <a:gsLst>
            <a:gs pos="0">
              <a:schemeClr val="tx2">
                <a:lumMod val="60000"/>
                <a:lumOff val="40000"/>
              </a:schemeClr>
            </a:gs>
            <a:gs pos="100000">
              <a:schemeClr val="accent1">
                <a:lumMod val="40000"/>
                <a:lumOff val="60000"/>
              </a:schemeClr>
            </a:gs>
          </a:gsLst>
          <a:lin ang="16200000" scaled="0"/>
          <a:tileRect/>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Indiana University (IU)</a:t>
          </a:r>
        </a:p>
        <a:p>
          <a:pPr lvl="0" algn="ctr" defTabSz="800100">
            <a:lnSpc>
              <a:spcPct val="90000"/>
            </a:lnSpc>
            <a:spcBef>
              <a:spcPct val="0"/>
            </a:spcBef>
            <a:spcAft>
              <a:spcPct val="35000"/>
            </a:spcAft>
          </a:pPr>
          <a:endParaRPr lang="en-US" sz="1800" b="1" kern="1200" dirty="0" smtClean="0">
            <a:solidFill>
              <a:schemeClr val="tx1"/>
            </a:solidFill>
          </a:endParaRPr>
        </a:p>
        <a:p>
          <a:pPr lvl="0" algn="ctr" defTabSz="800100">
            <a:lnSpc>
              <a:spcPct val="90000"/>
            </a:lnSpc>
            <a:spcBef>
              <a:spcPct val="0"/>
            </a:spcBef>
            <a:spcAft>
              <a:spcPct val="35000"/>
            </a:spcAft>
          </a:pPr>
          <a:endParaRPr lang="en-US" sz="1800" b="1" kern="1200" dirty="0" smtClean="0">
            <a:solidFill>
              <a:schemeClr val="tx1"/>
            </a:solidFill>
          </a:endParaRPr>
        </a:p>
        <a:p>
          <a:pPr lvl="0" algn="ctr" defTabSz="800100">
            <a:lnSpc>
              <a:spcPct val="90000"/>
            </a:lnSpc>
            <a:spcBef>
              <a:spcPct val="0"/>
            </a:spcBef>
            <a:spcAft>
              <a:spcPct val="35000"/>
            </a:spcAft>
          </a:pPr>
          <a:endParaRPr lang="en-US" sz="1800" b="1" kern="1200" dirty="0" smtClean="0">
            <a:solidFill>
              <a:schemeClr val="tx1"/>
            </a:solidFill>
          </a:endParaRPr>
        </a:p>
        <a:p>
          <a:pPr lvl="0" algn="ctr" defTabSz="800100">
            <a:lnSpc>
              <a:spcPct val="90000"/>
            </a:lnSpc>
            <a:spcBef>
              <a:spcPct val="0"/>
            </a:spcBef>
            <a:spcAft>
              <a:spcPct val="35000"/>
            </a:spcAft>
          </a:pPr>
          <a:endParaRPr lang="en-US" sz="1800" b="1" kern="1200" dirty="0" smtClean="0">
            <a:solidFill>
              <a:schemeClr val="tx1"/>
            </a:solidFill>
          </a:endParaRPr>
        </a:p>
        <a:p>
          <a:pPr lvl="0" algn="ctr" defTabSz="800100">
            <a:lnSpc>
              <a:spcPct val="90000"/>
            </a:lnSpc>
            <a:spcBef>
              <a:spcPct val="0"/>
            </a:spcBef>
            <a:spcAft>
              <a:spcPct val="35000"/>
            </a:spcAft>
          </a:pPr>
          <a:endParaRPr lang="en-US" sz="1800" b="1" kern="1200" dirty="0" smtClean="0">
            <a:solidFill>
              <a:schemeClr val="tx1"/>
            </a:solidFill>
          </a:endParaRPr>
        </a:p>
      </dsp:txBody>
      <dsp:txXfrm>
        <a:off x="4624120" y="3114705"/>
        <a:ext cx="1745763" cy="1745763"/>
      </dsp:txXfrm>
    </dsp:sp>
    <dsp:sp modelId="{5C3271D1-7679-8B4B-8E87-048E77E9458D}">
      <dsp:nvSpPr>
        <dsp:cNvPr id="0" name=""/>
        <dsp:cNvSpPr/>
      </dsp:nvSpPr>
      <dsp:spPr>
        <a:xfrm>
          <a:off x="759154" y="2752685"/>
          <a:ext cx="2468883" cy="2469804"/>
        </a:xfrm>
        <a:prstGeom prst="ellipse">
          <a:avLst/>
        </a:prstGeom>
        <a:gradFill flip="none" rotWithShape="0">
          <a:gsLst>
            <a:gs pos="0">
              <a:schemeClr val="tx2">
                <a:lumMod val="60000"/>
                <a:lumOff val="40000"/>
              </a:schemeClr>
            </a:gs>
            <a:gs pos="100000">
              <a:schemeClr val="accent1">
                <a:lumMod val="40000"/>
                <a:lumOff val="60000"/>
              </a:schemeClr>
            </a:gs>
          </a:gsLst>
          <a:lin ang="16200000" scaled="0"/>
          <a:tileRect/>
        </a:gra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UC San Diego (UCSD)</a:t>
          </a:r>
        </a:p>
        <a:p>
          <a:pPr lvl="0" algn="ctr" defTabSz="800100">
            <a:lnSpc>
              <a:spcPct val="90000"/>
            </a:lnSpc>
            <a:spcBef>
              <a:spcPct val="0"/>
            </a:spcBef>
            <a:spcAft>
              <a:spcPct val="35000"/>
            </a:spcAft>
          </a:pPr>
          <a:endParaRPr lang="en-US" sz="1800" b="1" kern="1200" dirty="0" smtClean="0">
            <a:solidFill>
              <a:schemeClr val="tx1"/>
            </a:solidFill>
          </a:endParaRPr>
        </a:p>
        <a:p>
          <a:pPr lvl="0" algn="ctr" defTabSz="800100">
            <a:lnSpc>
              <a:spcPct val="90000"/>
            </a:lnSpc>
            <a:spcBef>
              <a:spcPct val="0"/>
            </a:spcBef>
            <a:spcAft>
              <a:spcPct val="35000"/>
            </a:spcAft>
          </a:pPr>
          <a:endParaRPr lang="en-US" sz="1800" b="1" kern="1200" dirty="0" smtClean="0">
            <a:solidFill>
              <a:schemeClr val="tx1"/>
            </a:solidFill>
          </a:endParaRPr>
        </a:p>
        <a:p>
          <a:pPr lvl="0" algn="ctr" defTabSz="800100">
            <a:lnSpc>
              <a:spcPct val="90000"/>
            </a:lnSpc>
            <a:spcBef>
              <a:spcPct val="0"/>
            </a:spcBef>
            <a:spcAft>
              <a:spcPct val="35000"/>
            </a:spcAft>
          </a:pPr>
          <a:endParaRPr lang="en-US" sz="1800" b="1" kern="1200" dirty="0" smtClean="0">
            <a:solidFill>
              <a:schemeClr val="tx1"/>
            </a:solidFill>
          </a:endParaRPr>
        </a:p>
        <a:p>
          <a:pPr lvl="0" algn="ctr" defTabSz="800100">
            <a:lnSpc>
              <a:spcPct val="90000"/>
            </a:lnSpc>
            <a:spcBef>
              <a:spcPct val="0"/>
            </a:spcBef>
            <a:spcAft>
              <a:spcPct val="35000"/>
            </a:spcAft>
          </a:pPr>
          <a:r>
            <a:rPr lang="en-US" sz="1800" b="1" kern="1200" dirty="0" smtClean="0">
              <a:solidFill>
                <a:schemeClr val="tx1"/>
              </a:solidFill>
            </a:rPr>
            <a:t> </a:t>
          </a:r>
          <a:endParaRPr lang="en-US" sz="1800" b="1" kern="1200" dirty="0">
            <a:solidFill>
              <a:schemeClr val="tx1"/>
            </a:solidFill>
          </a:endParaRPr>
        </a:p>
      </dsp:txBody>
      <dsp:txXfrm>
        <a:off x="1120714" y="3114379"/>
        <a:ext cx="1745763" cy="17464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18F9C-7866-3642-B29F-9F70E44F2CD2}">
      <dsp:nvSpPr>
        <dsp:cNvPr id="0" name=""/>
        <dsp:cNvSpPr/>
      </dsp:nvSpPr>
      <dsp:spPr>
        <a:xfrm>
          <a:off x="3467215" y="101186"/>
          <a:ext cx="1593936" cy="1593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accent1">
                  <a:lumMod val="50000"/>
                </a:schemeClr>
              </a:solidFill>
            </a:rPr>
            <a:t>Base cluster</a:t>
          </a:r>
          <a:endParaRPr lang="en-US" sz="2400" kern="1200" dirty="0">
            <a:solidFill>
              <a:schemeClr val="accent1">
                <a:lumMod val="50000"/>
              </a:schemeClr>
            </a:solidFill>
          </a:endParaRPr>
        </a:p>
      </dsp:txBody>
      <dsp:txXfrm>
        <a:off x="3467215" y="101186"/>
        <a:ext cx="1593936" cy="1593936"/>
      </dsp:txXfrm>
    </dsp:sp>
    <dsp:sp modelId="{2769AEDC-7CEF-F645-87D9-7A3A4668A54C}">
      <dsp:nvSpPr>
        <dsp:cNvPr id="0" name=""/>
        <dsp:cNvSpPr/>
      </dsp:nvSpPr>
      <dsp:spPr>
        <a:xfrm>
          <a:off x="824041" y="387863"/>
          <a:ext cx="4504228" cy="4504228"/>
        </a:xfrm>
        <a:prstGeom prst="circularArrow">
          <a:avLst>
            <a:gd name="adj1" fmla="val 6901"/>
            <a:gd name="adj2" fmla="val 465234"/>
            <a:gd name="adj3" fmla="val 61100"/>
            <a:gd name="adj4" fmla="val 19826557"/>
            <a:gd name="adj5" fmla="val 805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0CBFFDB-E5F6-444A-BFE0-5E061C354AED}">
      <dsp:nvSpPr>
        <dsp:cNvPr id="0" name=""/>
        <dsp:cNvSpPr/>
      </dsp:nvSpPr>
      <dsp:spPr>
        <a:xfrm>
          <a:off x="3430705" y="2932088"/>
          <a:ext cx="2588027" cy="10147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b="1" kern="1200" dirty="0" smtClean="0">
              <a:solidFill>
                <a:srgbClr val="0000FF"/>
              </a:solidFill>
            </a:rPr>
            <a:t> add </a:t>
          </a:r>
          <a:r>
            <a:rPr lang="en-US" sz="2000" b="1" kern="1200" dirty="0" err="1" smtClean="0">
              <a:solidFill>
                <a:srgbClr val="0000FF"/>
              </a:solidFill>
            </a:rPr>
            <a:t>Lifemapper</a:t>
          </a:r>
          <a:r>
            <a:rPr lang="en-US" sz="2000" b="1" kern="1200" dirty="0" smtClean="0">
              <a:solidFill>
                <a:srgbClr val="0000FF"/>
              </a:solidFill>
            </a:rPr>
            <a:t> roll</a:t>
          </a:r>
        </a:p>
        <a:p>
          <a:pPr lvl="0" algn="ctr" defTabSz="889000">
            <a:lnSpc>
              <a:spcPct val="90000"/>
            </a:lnSpc>
            <a:spcBef>
              <a:spcPct val="0"/>
            </a:spcBef>
            <a:spcAft>
              <a:spcPct val="35000"/>
            </a:spcAft>
          </a:pPr>
          <a:r>
            <a:rPr lang="en-US" sz="2000" b="1" kern="1200" dirty="0" smtClean="0">
              <a:solidFill>
                <a:srgbClr val="0000FF"/>
              </a:solidFill>
            </a:rPr>
            <a:t> add Provenance roll</a:t>
          </a:r>
          <a:endParaRPr lang="en-US" sz="2000" b="1" kern="1200" dirty="0">
            <a:solidFill>
              <a:srgbClr val="0000FF"/>
            </a:solidFill>
          </a:endParaRPr>
        </a:p>
      </dsp:txBody>
      <dsp:txXfrm>
        <a:off x="3430705" y="2932088"/>
        <a:ext cx="2588027" cy="1014731"/>
      </dsp:txXfrm>
    </dsp:sp>
    <dsp:sp modelId="{E4C5A654-C0C4-754E-9253-ADDF6638F300}">
      <dsp:nvSpPr>
        <dsp:cNvPr id="0" name=""/>
        <dsp:cNvSpPr/>
      </dsp:nvSpPr>
      <dsp:spPr>
        <a:xfrm>
          <a:off x="936103" y="109520"/>
          <a:ext cx="4504228" cy="4504228"/>
        </a:xfrm>
        <a:prstGeom prst="circularArrow">
          <a:avLst>
            <a:gd name="adj1" fmla="val 6901"/>
            <a:gd name="adj2" fmla="val 465234"/>
            <a:gd name="adj3" fmla="val 6487161"/>
            <a:gd name="adj4" fmla="val 3351194"/>
            <a:gd name="adj5" fmla="val 805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1E5E522-F3C2-6348-9597-CE0B82FD811E}">
      <dsp:nvSpPr>
        <dsp:cNvPr id="0" name=""/>
        <dsp:cNvSpPr/>
      </dsp:nvSpPr>
      <dsp:spPr>
        <a:xfrm>
          <a:off x="758437" y="2809964"/>
          <a:ext cx="1593936" cy="1593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00FF"/>
              </a:solidFill>
            </a:rPr>
            <a:t>Test</a:t>
          </a:r>
          <a:endParaRPr lang="en-US" sz="2400" b="1" kern="1200" dirty="0">
            <a:solidFill>
              <a:srgbClr val="0000FF"/>
            </a:solidFill>
          </a:endParaRPr>
        </a:p>
      </dsp:txBody>
      <dsp:txXfrm>
        <a:off x="758437" y="2809964"/>
        <a:ext cx="1593936" cy="1593936"/>
      </dsp:txXfrm>
    </dsp:sp>
    <dsp:sp modelId="{4115971A-A35F-C44D-8172-5A7D7750C97F}">
      <dsp:nvSpPr>
        <dsp:cNvPr id="0" name=""/>
        <dsp:cNvSpPr/>
      </dsp:nvSpPr>
      <dsp:spPr>
        <a:xfrm>
          <a:off x="657680" y="429"/>
          <a:ext cx="4504228" cy="4504228"/>
        </a:xfrm>
        <a:prstGeom prst="circularArrow">
          <a:avLst>
            <a:gd name="adj1" fmla="val 6901"/>
            <a:gd name="adj2" fmla="val 465234"/>
            <a:gd name="adj3" fmla="val 11349912"/>
            <a:gd name="adj4" fmla="val 9784854"/>
            <a:gd name="adj5" fmla="val 805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F26DFDF7-D67F-5946-8F84-42FD77B49EF9}">
      <dsp:nvSpPr>
        <dsp:cNvPr id="0" name=""/>
        <dsp:cNvSpPr/>
      </dsp:nvSpPr>
      <dsp:spPr>
        <a:xfrm>
          <a:off x="758437" y="101186"/>
          <a:ext cx="1593936" cy="1593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0000FF"/>
              </a:solidFill>
            </a:rPr>
            <a:t>Reinstall</a:t>
          </a:r>
          <a:endParaRPr lang="en-US" sz="2400" b="1" kern="1200" dirty="0">
            <a:solidFill>
              <a:srgbClr val="0000FF"/>
            </a:solidFill>
          </a:endParaRPr>
        </a:p>
      </dsp:txBody>
      <dsp:txXfrm>
        <a:off x="758437" y="101186"/>
        <a:ext cx="1593936" cy="1593936"/>
      </dsp:txXfrm>
    </dsp:sp>
    <dsp:sp modelId="{E066D59F-C13B-AC4F-9299-EE12D949CE30}">
      <dsp:nvSpPr>
        <dsp:cNvPr id="0" name=""/>
        <dsp:cNvSpPr/>
      </dsp:nvSpPr>
      <dsp:spPr>
        <a:xfrm>
          <a:off x="657680" y="429"/>
          <a:ext cx="4504228" cy="4504228"/>
        </a:xfrm>
        <a:prstGeom prst="circularArrow">
          <a:avLst>
            <a:gd name="adj1" fmla="val 6901"/>
            <a:gd name="adj2" fmla="val 465234"/>
            <a:gd name="adj3" fmla="val 16749912"/>
            <a:gd name="adj4" fmla="val 15184854"/>
            <a:gd name="adj5" fmla="val 8051"/>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DADF8-0AE8-7E4D-9C4A-48D3D04B467B}">
      <dsp:nvSpPr>
        <dsp:cNvPr id="0" name=""/>
        <dsp:cNvSpPr/>
      </dsp:nvSpPr>
      <dsp:spPr>
        <a:xfrm>
          <a:off x="1061644" y="555806"/>
          <a:ext cx="3871694" cy="3871694"/>
        </a:xfrm>
        <a:prstGeom prst="blockArc">
          <a:avLst>
            <a:gd name="adj1" fmla="val 5400000"/>
            <a:gd name="adj2" fmla="val 16200000"/>
            <a:gd name="adj3" fmla="val 4641"/>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4673B3B-532E-5B44-9F57-D580E121F1CC}">
      <dsp:nvSpPr>
        <dsp:cNvPr id="0" name=""/>
        <dsp:cNvSpPr/>
      </dsp:nvSpPr>
      <dsp:spPr>
        <a:xfrm>
          <a:off x="1061644" y="555806"/>
          <a:ext cx="3871694" cy="3871694"/>
        </a:xfrm>
        <a:prstGeom prst="blockArc">
          <a:avLst>
            <a:gd name="adj1" fmla="val 16200000"/>
            <a:gd name="adj2" fmla="val 5400000"/>
            <a:gd name="adj3" fmla="val 4641"/>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A50E658-A8FA-4247-987F-74436AD45847}">
      <dsp:nvSpPr>
        <dsp:cNvPr id="0" name=""/>
        <dsp:cNvSpPr/>
      </dsp:nvSpPr>
      <dsp:spPr>
        <a:xfrm>
          <a:off x="913511" y="332105"/>
          <a:ext cx="4167959" cy="4319096"/>
        </a:xfrm>
        <a:prstGeom prst="ellipse">
          <a:avLst/>
        </a:prstGeom>
        <a:solidFill>
          <a:schemeClr val="bg1">
            <a:lumMod val="95000"/>
            <a:alpha val="49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dirty="0" smtClean="0">
              <a:solidFill>
                <a:srgbClr val="D30000"/>
              </a:solidFill>
            </a:rPr>
            <a:t>Software stack: rolls</a:t>
          </a:r>
        </a:p>
      </dsp:txBody>
      <dsp:txXfrm>
        <a:off x="1523894" y="964622"/>
        <a:ext cx="2947193" cy="3054062"/>
      </dsp:txXfrm>
    </dsp:sp>
    <dsp:sp modelId="{8507B49A-064A-6C4E-8F40-DF0EC4EFDD24}">
      <dsp:nvSpPr>
        <dsp:cNvPr id="0" name=""/>
        <dsp:cNvSpPr/>
      </dsp:nvSpPr>
      <dsp:spPr>
        <a:xfrm>
          <a:off x="2247152" y="-129405"/>
          <a:ext cx="1500677" cy="146027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Rocks </a:t>
          </a:r>
        </a:p>
        <a:p>
          <a:pPr lvl="0" algn="ctr" defTabSz="800100">
            <a:lnSpc>
              <a:spcPct val="90000"/>
            </a:lnSpc>
            <a:spcBef>
              <a:spcPct val="0"/>
            </a:spcBef>
            <a:spcAft>
              <a:spcPct val="35000"/>
            </a:spcAft>
          </a:pPr>
          <a:r>
            <a:rPr lang="en-US" sz="1800" b="1" kern="1200" dirty="0" smtClean="0">
              <a:solidFill>
                <a:schemeClr val="tx1"/>
              </a:solidFill>
            </a:rPr>
            <a:t>frontend</a:t>
          </a:r>
          <a:endParaRPr lang="en-US" sz="1800" b="1" kern="1200" dirty="0">
            <a:solidFill>
              <a:schemeClr val="tx1"/>
            </a:solidFill>
          </a:endParaRPr>
        </a:p>
      </dsp:txBody>
      <dsp:txXfrm>
        <a:off x="2466921" y="84447"/>
        <a:ext cx="1061139" cy="1032566"/>
      </dsp:txXfrm>
    </dsp:sp>
    <dsp:sp modelId="{5C3271D1-7679-8B4B-8E87-048E77E9458D}">
      <dsp:nvSpPr>
        <dsp:cNvPr id="0" name=""/>
        <dsp:cNvSpPr/>
      </dsp:nvSpPr>
      <dsp:spPr>
        <a:xfrm>
          <a:off x="2193462" y="3602152"/>
          <a:ext cx="1608057" cy="156085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rPr>
            <a:t>compute</a:t>
          </a:r>
        </a:p>
        <a:p>
          <a:pPr lvl="0" algn="ctr" defTabSz="800100">
            <a:lnSpc>
              <a:spcPct val="90000"/>
            </a:lnSpc>
            <a:spcBef>
              <a:spcPct val="0"/>
            </a:spcBef>
            <a:spcAft>
              <a:spcPct val="35000"/>
            </a:spcAft>
          </a:pPr>
          <a:r>
            <a:rPr lang="en-US" sz="1800" b="1" kern="1200" dirty="0" smtClean="0">
              <a:solidFill>
                <a:schemeClr val="tx1"/>
              </a:solidFill>
            </a:rPr>
            <a:t>nodes</a:t>
          </a:r>
          <a:endParaRPr lang="en-US" sz="1800" b="1" kern="1200" dirty="0">
            <a:solidFill>
              <a:schemeClr val="tx1"/>
            </a:solidFill>
          </a:endParaRPr>
        </a:p>
      </dsp:txBody>
      <dsp:txXfrm>
        <a:off x="2428956" y="3830733"/>
        <a:ext cx="1137069" cy="11036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E89F8-E562-014C-8B1B-E27B6833B848}">
      <dsp:nvSpPr>
        <dsp:cNvPr id="0" name=""/>
        <dsp:cNvSpPr/>
      </dsp:nvSpPr>
      <dsp:spPr>
        <a:xfrm>
          <a:off x="0" y="284457"/>
          <a:ext cx="5568302" cy="807975"/>
        </a:xfrm>
        <a:prstGeom prst="rect">
          <a:avLst/>
        </a:prstGeom>
        <a:solidFill>
          <a:schemeClr val="accent5">
            <a:lumMod val="40000"/>
            <a:lumOff val="6000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2162" tIns="395732" rIns="432162" bIns="135128" numCol="1" spcCol="1270" anchor="t" anchorCtr="0">
          <a:noAutofit/>
        </a:bodyPr>
        <a:lstStyle/>
        <a:p>
          <a:pPr marL="171450" lvl="1" indent="-171450" algn="l" defTabSz="844550" rtl="0">
            <a:lnSpc>
              <a:spcPct val="90000"/>
            </a:lnSpc>
            <a:spcBef>
              <a:spcPct val="0"/>
            </a:spcBef>
            <a:spcAft>
              <a:spcPct val="15000"/>
            </a:spcAft>
            <a:buChar char="••"/>
          </a:pPr>
          <a:r>
            <a:rPr lang="en-US" sz="1900" kern="1200" dirty="0" smtClean="0"/>
            <a:t>Create and Deploy into existing environment</a:t>
          </a:r>
          <a:endParaRPr lang="en-US" sz="1900" b="1" kern="1200" dirty="0"/>
        </a:p>
      </dsp:txBody>
      <dsp:txXfrm>
        <a:off x="0" y="284457"/>
        <a:ext cx="5568302" cy="807975"/>
      </dsp:txXfrm>
    </dsp:sp>
    <dsp:sp modelId="{2D90E240-9800-AB46-BAA5-F7D44EA10677}">
      <dsp:nvSpPr>
        <dsp:cNvPr id="0" name=""/>
        <dsp:cNvSpPr/>
      </dsp:nvSpPr>
      <dsp:spPr>
        <a:xfrm>
          <a:off x="278415" y="4017"/>
          <a:ext cx="3897811" cy="56088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7328" tIns="0" rIns="147328" bIns="0" numCol="1" spcCol="1270" anchor="ctr" anchorCtr="0">
          <a:noAutofit/>
        </a:bodyPr>
        <a:lstStyle/>
        <a:p>
          <a:pPr lvl="0" algn="l" defTabSz="800100" rtl="0">
            <a:lnSpc>
              <a:spcPct val="90000"/>
            </a:lnSpc>
            <a:spcBef>
              <a:spcPct val="0"/>
            </a:spcBef>
            <a:spcAft>
              <a:spcPct val="35000"/>
            </a:spcAft>
          </a:pPr>
          <a:r>
            <a:rPr lang="en-US" sz="1800" b="1" kern="1200" dirty="0" smtClean="0">
              <a:solidFill>
                <a:schemeClr val="tx1"/>
              </a:solidFill>
            </a:rPr>
            <a:t>Cluster</a:t>
          </a:r>
          <a:endParaRPr lang="en-US" sz="1800" kern="1200" dirty="0">
            <a:solidFill>
              <a:schemeClr val="tx1"/>
            </a:solidFill>
          </a:endParaRPr>
        </a:p>
      </dsp:txBody>
      <dsp:txXfrm>
        <a:off x="305795" y="31397"/>
        <a:ext cx="3843051" cy="506120"/>
      </dsp:txXfrm>
    </dsp:sp>
    <dsp:sp modelId="{631A5149-C45D-644A-9F23-BC2851BE9B66}">
      <dsp:nvSpPr>
        <dsp:cNvPr id="0" name=""/>
        <dsp:cNvSpPr/>
      </dsp:nvSpPr>
      <dsp:spPr>
        <a:xfrm>
          <a:off x="0" y="1475472"/>
          <a:ext cx="5568302" cy="2394000"/>
        </a:xfrm>
        <a:prstGeom prst="rect">
          <a:avLst/>
        </a:prstGeom>
        <a:solidFill>
          <a:schemeClr val="accent1">
            <a:lumMod val="20000"/>
            <a:lumOff val="8000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2162" tIns="395732" rIns="432162" bIns="113792" numCol="1" spcCol="1270" anchor="t" anchorCtr="0">
          <a:noAutofit/>
        </a:bodyPr>
        <a:lstStyle/>
        <a:p>
          <a:pPr marL="171450" lvl="1" indent="-171450" algn="l" defTabSz="711200" rtl="0">
            <a:lnSpc>
              <a:spcPct val="90000"/>
            </a:lnSpc>
            <a:spcBef>
              <a:spcPct val="0"/>
            </a:spcBef>
            <a:spcAft>
              <a:spcPct val="15000"/>
            </a:spcAft>
            <a:buChar char="••"/>
          </a:pPr>
          <a:r>
            <a:rPr lang="en-US" sz="1600" b="1" kern="1200" dirty="0" err="1" smtClean="0"/>
            <a:t>Lifemapper</a:t>
          </a:r>
          <a:endParaRPr lang="en-US" sz="1600" kern="1200" dirty="0"/>
        </a:p>
        <a:p>
          <a:pPr marL="228600" lvl="2" indent="-114300" algn="l" defTabSz="622300" rtl="0">
            <a:lnSpc>
              <a:spcPct val="90000"/>
            </a:lnSpc>
            <a:spcBef>
              <a:spcPct val="0"/>
            </a:spcBef>
            <a:spcAft>
              <a:spcPct val="15000"/>
            </a:spcAft>
            <a:buChar char="••"/>
          </a:pPr>
          <a:r>
            <a:rPr lang="en-US" sz="1400" kern="1200" dirty="0" smtClean="0"/>
            <a:t>Dependencies: </a:t>
          </a:r>
          <a:r>
            <a:rPr lang="en-US" sz="1400" kern="1200" dirty="0" err="1" smtClean="0">
              <a:solidFill>
                <a:srgbClr val="17314F"/>
              </a:solidFill>
              <a:latin typeface="Arial" charset="0"/>
              <a:ea typeface="ＭＳ Ｐゴシック" charset="0"/>
              <a:cs typeface="ＭＳ Ｐゴシック" charset="0"/>
            </a:rPr>
            <a:t>gdal</a:t>
          </a:r>
          <a:r>
            <a:rPr lang="en-US" sz="1400" kern="1200" dirty="0" smtClean="0">
              <a:solidFill>
                <a:srgbClr val="17314F"/>
              </a:solidFill>
              <a:latin typeface="Arial" charset="0"/>
              <a:ea typeface="ＭＳ Ｐゴシック" charset="0"/>
              <a:cs typeface="ＭＳ Ｐゴシック" charset="0"/>
            </a:rPr>
            <a:t>, </a:t>
          </a:r>
          <a:r>
            <a:rPr lang="en-US" sz="1400" kern="1200" dirty="0" err="1" smtClean="0">
              <a:solidFill>
                <a:srgbClr val="17314F"/>
              </a:solidFill>
              <a:latin typeface="Arial" charset="0"/>
              <a:ea typeface="ＭＳ Ｐゴシック" charset="0"/>
              <a:cs typeface="ＭＳ Ｐゴシック" charset="0"/>
            </a:rPr>
            <a:t>openmodeller</a:t>
          </a:r>
          <a:r>
            <a:rPr lang="en-US" sz="1400" kern="1200" dirty="0" smtClean="0">
              <a:solidFill>
                <a:srgbClr val="17314F"/>
              </a:solidFill>
              <a:latin typeface="Arial" charset="0"/>
              <a:ea typeface="ＭＳ Ｐゴシック" charset="0"/>
              <a:cs typeface="ＭＳ Ｐゴシック" charset="0"/>
            </a:rPr>
            <a:t>, </a:t>
          </a:r>
          <a:r>
            <a:rPr lang="en-US" sz="1400" kern="1200" dirty="0" err="1" smtClean="0">
              <a:solidFill>
                <a:srgbClr val="17314F"/>
              </a:solidFill>
              <a:latin typeface="Arial" charset="0"/>
              <a:ea typeface="ＭＳ Ｐゴシック" charset="0"/>
              <a:cs typeface="ＭＳ Ｐゴシック" charset="0"/>
            </a:rPr>
            <a:t>proj</a:t>
          </a:r>
          <a:r>
            <a:rPr lang="en-US" sz="1400" kern="1200" dirty="0" smtClean="0">
              <a:solidFill>
                <a:srgbClr val="17314F"/>
              </a:solidFill>
              <a:latin typeface="Arial" charset="0"/>
              <a:ea typeface="ＭＳ Ｐゴシック" charset="0"/>
              <a:cs typeface="ＭＳ Ｐゴシック" charset="0"/>
            </a:rPr>
            <a:t>, tiff </a:t>
          </a:r>
          <a:endParaRPr lang="en-US" sz="1400" kern="1200" dirty="0"/>
        </a:p>
        <a:p>
          <a:pPr marL="228600" lvl="2" indent="-114300" algn="l" defTabSz="622300" rtl="0">
            <a:lnSpc>
              <a:spcPct val="90000"/>
            </a:lnSpc>
            <a:spcBef>
              <a:spcPct val="0"/>
            </a:spcBef>
            <a:spcAft>
              <a:spcPct val="15000"/>
            </a:spcAft>
            <a:buChar char="••"/>
          </a:pPr>
          <a:r>
            <a:rPr lang="en-US" sz="1400" kern="1200" dirty="0" err="1" smtClean="0">
              <a:solidFill>
                <a:srgbClr val="17314F"/>
              </a:solidFill>
              <a:latin typeface="Arial" charset="0"/>
              <a:ea typeface="ＭＳ Ｐゴシック" charset="0"/>
            </a:rPr>
            <a:t>Lifemapper</a:t>
          </a:r>
          <a:r>
            <a:rPr lang="en-US" sz="1400" kern="1200" dirty="0" smtClean="0">
              <a:solidFill>
                <a:srgbClr val="17314F"/>
              </a:solidFill>
              <a:latin typeface="Arial" charset="0"/>
              <a:ea typeface="ＭＳ Ｐゴシック" charset="0"/>
            </a:rPr>
            <a:t> compute module</a:t>
          </a:r>
          <a:endParaRPr lang="en-US" sz="1400" kern="1200" dirty="0"/>
        </a:p>
        <a:p>
          <a:pPr marL="228600" lvl="2" indent="-114300" algn="l" defTabSz="622300">
            <a:lnSpc>
              <a:spcPct val="90000"/>
            </a:lnSpc>
            <a:spcBef>
              <a:spcPct val="0"/>
            </a:spcBef>
            <a:spcAft>
              <a:spcPct val="15000"/>
            </a:spcAft>
            <a:buChar char="••"/>
          </a:pPr>
          <a:r>
            <a:rPr lang="en-US" sz="1400" kern="1200" dirty="0" smtClean="0">
              <a:solidFill>
                <a:srgbClr val="17314F"/>
              </a:solidFill>
              <a:latin typeface="Arial" charset="0"/>
              <a:ea typeface="ＭＳ Ｐゴシック" charset="0"/>
              <a:cs typeface="ＭＳ Ｐゴシック" charset="0"/>
            </a:rPr>
            <a:t>Configuration</a:t>
          </a:r>
          <a:endParaRPr lang="en-US" sz="1400" kern="1200" dirty="0">
            <a:solidFill>
              <a:srgbClr val="17314F"/>
            </a:solidFill>
            <a:latin typeface="Arial" charset="0"/>
            <a:ea typeface="ＭＳ Ｐゴシック" charset="0"/>
            <a:cs typeface="ＭＳ Ｐゴシック" charset="0"/>
          </a:endParaRPr>
        </a:p>
        <a:p>
          <a:pPr marL="171450" lvl="1" indent="-171450" algn="l" defTabSz="711200" rtl="0">
            <a:lnSpc>
              <a:spcPct val="90000"/>
            </a:lnSpc>
            <a:spcBef>
              <a:spcPct val="0"/>
            </a:spcBef>
            <a:spcAft>
              <a:spcPct val="15000"/>
            </a:spcAft>
            <a:buChar char="••"/>
          </a:pPr>
          <a:r>
            <a:rPr lang="en-US" sz="1600" b="1" kern="1200" dirty="0" smtClean="0"/>
            <a:t>Karma provenance tools</a:t>
          </a:r>
          <a:endParaRPr lang="en-US" sz="1600" kern="1200" dirty="0"/>
        </a:p>
        <a:p>
          <a:pPr marL="228600" lvl="2" indent="-114300" algn="l" defTabSz="622300">
            <a:lnSpc>
              <a:spcPct val="90000"/>
            </a:lnSpc>
            <a:spcBef>
              <a:spcPct val="0"/>
            </a:spcBef>
            <a:spcAft>
              <a:spcPct val="15000"/>
            </a:spcAft>
            <a:buChar char="••"/>
          </a:pPr>
          <a:r>
            <a:rPr lang="en-US" sz="1400" kern="1200" dirty="0" smtClean="0"/>
            <a:t>Karma server, client, adaptor, visualization plugin</a:t>
          </a:r>
          <a:endParaRPr lang="en-US" sz="1400" kern="1200" dirty="0"/>
        </a:p>
        <a:p>
          <a:pPr marL="228600" lvl="2" indent="-114300" algn="l" defTabSz="622300">
            <a:lnSpc>
              <a:spcPct val="90000"/>
            </a:lnSpc>
            <a:spcBef>
              <a:spcPct val="0"/>
            </a:spcBef>
            <a:spcAft>
              <a:spcPct val="15000"/>
            </a:spcAft>
            <a:buChar char="••"/>
          </a:pPr>
          <a:r>
            <a:rPr lang="en-US" sz="1400" kern="1200" dirty="0" smtClean="0"/>
            <a:t>Dependencies: </a:t>
          </a:r>
          <a:r>
            <a:rPr lang="en-US" sz="1400" kern="1200" dirty="0" err="1" smtClean="0"/>
            <a:t>erlang</a:t>
          </a:r>
          <a:r>
            <a:rPr lang="en-US" sz="1400" kern="1200" dirty="0" smtClean="0"/>
            <a:t>, </a:t>
          </a:r>
          <a:r>
            <a:rPr lang="en-US" sz="1400" kern="1200" dirty="0" err="1" smtClean="0"/>
            <a:t>rabbitmq</a:t>
          </a:r>
          <a:r>
            <a:rPr lang="en-US" sz="1400" kern="1200" dirty="0" smtClean="0"/>
            <a:t>, </a:t>
          </a:r>
          <a:r>
            <a:rPr lang="en-US" sz="1400" kern="1200" dirty="0" err="1" smtClean="0"/>
            <a:t>cytoscape</a:t>
          </a:r>
          <a:endParaRPr lang="en-US" sz="1400" kern="1200" dirty="0" smtClean="0"/>
        </a:p>
        <a:p>
          <a:pPr marL="228600" lvl="2" indent="-114300" algn="l" defTabSz="622300">
            <a:lnSpc>
              <a:spcPct val="90000"/>
            </a:lnSpc>
            <a:spcBef>
              <a:spcPct val="0"/>
            </a:spcBef>
            <a:spcAft>
              <a:spcPct val="15000"/>
            </a:spcAft>
            <a:buChar char="••"/>
          </a:pPr>
          <a:r>
            <a:rPr lang="en-US" sz="1400" kern="1200" dirty="0" smtClean="0"/>
            <a:t>Configuration</a:t>
          </a:r>
        </a:p>
      </dsp:txBody>
      <dsp:txXfrm>
        <a:off x="0" y="1475472"/>
        <a:ext cx="5568302" cy="2394000"/>
      </dsp:txXfrm>
    </dsp:sp>
    <dsp:sp modelId="{28816B57-2B75-2148-8C7C-EEAB462B880B}">
      <dsp:nvSpPr>
        <dsp:cNvPr id="0" name=""/>
        <dsp:cNvSpPr/>
      </dsp:nvSpPr>
      <dsp:spPr>
        <a:xfrm>
          <a:off x="278415" y="1195032"/>
          <a:ext cx="3897811" cy="560880"/>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7328" tIns="0" rIns="147328" bIns="0" numCol="1" spcCol="1270" anchor="ctr" anchorCtr="0">
          <a:noAutofit/>
        </a:bodyPr>
        <a:lstStyle/>
        <a:p>
          <a:pPr lvl="0" algn="l" defTabSz="800100" rtl="0">
            <a:lnSpc>
              <a:spcPct val="90000"/>
            </a:lnSpc>
            <a:spcBef>
              <a:spcPct val="0"/>
            </a:spcBef>
            <a:spcAft>
              <a:spcPct val="35000"/>
            </a:spcAft>
          </a:pPr>
          <a:r>
            <a:rPr lang="en-US" sz="1800" b="1" kern="1200" dirty="0" smtClean="0">
              <a:solidFill>
                <a:srgbClr val="000000"/>
              </a:solidFill>
            </a:rPr>
            <a:t>Rolls</a:t>
          </a:r>
          <a:endParaRPr lang="en-US" sz="1800" b="1" kern="1200" dirty="0">
            <a:solidFill>
              <a:srgbClr val="000000"/>
            </a:solidFill>
          </a:endParaRPr>
        </a:p>
      </dsp:txBody>
      <dsp:txXfrm>
        <a:off x="305795" y="1222412"/>
        <a:ext cx="3843051" cy="506120"/>
      </dsp:txXfrm>
    </dsp:sp>
    <dsp:sp modelId="{33DA6ECE-E1C4-964C-9448-37FA91E2B1DF}">
      <dsp:nvSpPr>
        <dsp:cNvPr id="0" name=""/>
        <dsp:cNvSpPr/>
      </dsp:nvSpPr>
      <dsp:spPr>
        <a:xfrm>
          <a:off x="0" y="4252512"/>
          <a:ext cx="5568302" cy="778050"/>
        </a:xfrm>
        <a:prstGeom prst="rect">
          <a:avLst/>
        </a:prstGeom>
        <a:solidFill>
          <a:schemeClr val="accent6">
            <a:lumMod val="40000"/>
            <a:lumOff val="6000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2162" tIns="395732" rIns="432162"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smtClean="0">
              <a:solidFill>
                <a:srgbClr val="17314F"/>
              </a:solidFill>
            </a:rPr>
            <a:t> Deploy into new environment</a:t>
          </a:r>
        </a:p>
      </dsp:txBody>
      <dsp:txXfrm>
        <a:off x="0" y="4252512"/>
        <a:ext cx="5568302" cy="778050"/>
      </dsp:txXfrm>
    </dsp:sp>
    <dsp:sp modelId="{BEACF9E2-AB9D-1848-AA4C-C375F9EFE71F}">
      <dsp:nvSpPr>
        <dsp:cNvPr id="0" name=""/>
        <dsp:cNvSpPr/>
      </dsp:nvSpPr>
      <dsp:spPr>
        <a:xfrm>
          <a:off x="278415" y="3972072"/>
          <a:ext cx="3897811" cy="560880"/>
        </a:xfrm>
        <a:prstGeom prst="roundRect">
          <a:avLst/>
        </a:prstGeom>
        <a:gradFill flip="none" rotWithShape="1">
          <a:gsLst>
            <a:gs pos="0">
              <a:srgbClr val="4A87D3"/>
            </a:gs>
            <a:gs pos="100000">
              <a:srgbClr val="8EB8F8"/>
            </a:gs>
          </a:gsLst>
          <a:lin ang="16200000" scaled="0"/>
          <a:tileRect/>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7328" tIns="0" rIns="147328" bIns="0" numCol="1" spcCol="1270" anchor="ctr" anchorCtr="0">
          <a:noAutofit/>
        </a:bodyPr>
        <a:lstStyle/>
        <a:p>
          <a:pPr lvl="0" algn="l" defTabSz="800100">
            <a:lnSpc>
              <a:spcPct val="90000"/>
            </a:lnSpc>
            <a:spcBef>
              <a:spcPct val="0"/>
            </a:spcBef>
            <a:spcAft>
              <a:spcPct val="35000"/>
            </a:spcAft>
          </a:pPr>
          <a:r>
            <a:rPr lang="en-US" sz="1800" b="1" kern="1200" dirty="0" smtClean="0">
              <a:solidFill>
                <a:srgbClr val="17314F"/>
              </a:solidFill>
            </a:rPr>
            <a:t>Virtual hosting environment</a:t>
          </a:r>
        </a:p>
      </dsp:txBody>
      <dsp:txXfrm>
        <a:off x="305795" y="3999452"/>
        <a:ext cx="3843051"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42BFFFD-F870-E748-97F4-D61DBD8ACC44}" type="datetimeFigureOut">
              <a:rPr lang="en-US" smtClean="0"/>
              <a:t>10/16/13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8EE3362-6380-5449-88DD-7A466C90B435}" type="slidenum">
              <a:rPr lang="en-US" smtClean="0"/>
              <a:t>‹#›</a:t>
            </a:fld>
            <a:endParaRPr lang="en-US"/>
          </a:p>
        </p:txBody>
      </p:sp>
    </p:spTree>
    <p:extLst>
      <p:ext uri="{BB962C8B-B14F-4D97-AF65-F5344CB8AC3E}">
        <p14:creationId xmlns:p14="http://schemas.microsoft.com/office/powerpoint/2010/main" val="12136118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E2F569-8A05-004E-BC62-A700F3731B16}" type="datetimeFigureOut">
              <a:rPr lang="en-US" smtClean="0"/>
              <a:t>10/16/13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5C583B-DF5C-424F-9BB0-F13ED7967BB7}" type="slidenum">
              <a:rPr lang="en-US" smtClean="0"/>
              <a:t>‹#›</a:t>
            </a:fld>
            <a:endParaRPr lang="en-US"/>
          </a:p>
        </p:txBody>
      </p:sp>
    </p:spTree>
    <p:extLst>
      <p:ext uri="{BB962C8B-B14F-4D97-AF65-F5344CB8AC3E}">
        <p14:creationId xmlns:p14="http://schemas.microsoft.com/office/powerpoint/2010/main" val="212824529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5C583B-DF5C-424F-9BB0-F13ED7967BB7}" type="slidenum">
              <a:rPr lang="en-US" smtClean="0"/>
              <a:t>1</a:t>
            </a:fld>
            <a:endParaRPr lang="en-US"/>
          </a:p>
        </p:txBody>
      </p:sp>
    </p:spTree>
    <p:extLst>
      <p:ext uri="{BB962C8B-B14F-4D97-AF65-F5344CB8AC3E}">
        <p14:creationId xmlns:p14="http://schemas.microsoft.com/office/powerpoint/2010/main" val="28643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Arial" charset="0"/>
                <a:cs typeface="WenQuanYi Micro Hei" charset="0"/>
              </a:rPr>
              <a:t>This experiment is the 3</a:t>
            </a:r>
            <a:r>
              <a:rPr lang="en-US" sz="1200" baseline="30000" dirty="0" smtClean="0">
                <a:latin typeface="Arial" charset="0"/>
                <a:cs typeface="WenQuanYi Micro Hei" charset="0"/>
              </a:rPr>
              <a:t>rd</a:t>
            </a:r>
            <a:r>
              <a:rPr lang="en-US" sz="1200" baseline="0" dirty="0" smtClean="0">
                <a:latin typeface="Arial" charset="0"/>
                <a:cs typeface="WenQuanYi Micro Hei" charset="0"/>
              </a:rPr>
              <a:t> stage of the PRAGMA Virtual Biodiversity expedition.  In the first 2 stages, we joined Lifemapper modeling with species data from Mount </a:t>
            </a:r>
            <a:r>
              <a:rPr lang="en-US" sz="1200" baseline="0" dirty="0" err="1" smtClean="0">
                <a:latin typeface="Arial" charset="0"/>
                <a:cs typeface="WenQuanYi Micro Hei" charset="0"/>
              </a:rPr>
              <a:t>Kinabalu</a:t>
            </a:r>
            <a:r>
              <a:rPr lang="en-US" sz="1200" baseline="0" dirty="0" smtClean="0">
                <a:latin typeface="Arial" charset="0"/>
                <a:cs typeface="WenQuanYi Micro Hei" charset="0"/>
              </a:rPr>
              <a:t> provided by Reed </a:t>
            </a:r>
            <a:r>
              <a:rPr lang="en-US" sz="1200" baseline="0" dirty="0" err="1" smtClean="0">
                <a:latin typeface="Arial" charset="0"/>
                <a:cs typeface="WenQuanYi Micro Hei" charset="0"/>
              </a:rPr>
              <a:t>Beaman</a:t>
            </a:r>
            <a:r>
              <a:rPr lang="en-US" sz="1200" baseline="0" dirty="0" smtClean="0">
                <a:latin typeface="Arial" charset="0"/>
                <a:cs typeface="WenQuanYi Micro Hei" charset="0"/>
              </a:rPr>
              <a:t> at University of Florida, and a client application accessing data and requesting processing at Indiana University, then cataloging results at the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latin typeface="Arial" charset="0"/>
              <a:cs typeface="WenQuanYi Micro Hei"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Arial" charset="0"/>
                <a:cs typeface="WenQuanYi Micro Hei" charset="0"/>
              </a:rPr>
              <a:t>Lifemapper can</a:t>
            </a:r>
            <a:r>
              <a:rPr lang="en-US" sz="1200" baseline="0" dirty="0" smtClean="0">
                <a:latin typeface="Arial" charset="0"/>
                <a:cs typeface="WenQuanYi Micro Hei" charset="0"/>
              </a:rPr>
              <a:t> be described as 2 primary components, both accessible through web services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latin typeface="Arial" charset="0"/>
                <a:cs typeface="WenQuanYi Micro Hei" charset="0"/>
              </a:rPr>
              <a:t>First, a set of observed and predicted species data and</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latin typeface="Arial" charset="0"/>
                <a:cs typeface="WenQuanYi Micro Hei" charset="0"/>
              </a:rPr>
              <a:t>Second, a set of research tools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latin typeface="Arial" charset="0"/>
                <a:cs typeface="WenQuanYi Micro Hei" charset="0"/>
              </a:rPr>
              <a:t>Those tools consist of </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latin typeface="Arial" charset="0"/>
                <a:cs typeface="WenQuanYi Micro Hei" charset="0"/>
              </a:rPr>
              <a:t>species distribution modeling tools the distributions of individual species distributions and</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latin typeface="Arial" charset="0"/>
                <a:cs typeface="WenQuanYi Micro Hei" charset="0"/>
              </a:rPr>
              <a:t>Macro-ecology tools for looking at the qualities of a landscape of as described by a large number of species that inhabit it   </a:t>
            </a:r>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US" sz="1200" dirty="0" smtClean="0">
                <a:latin typeface="Arial" charset="0"/>
                <a:cs typeface="WenQuanYi Micro Hei" charset="0"/>
              </a:rPr>
              <a:t>All data and</a:t>
            </a:r>
            <a:r>
              <a:rPr lang="en-US" sz="1200" baseline="0" dirty="0" smtClean="0">
                <a:latin typeface="Arial" charset="0"/>
                <a:cs typeface="WenQuanYi Micro Hei" charset="0"/>
              </a:rPr>
              <a:t> experiments in the system are accessible through the web services and we provide full metadata in the Ecological Metadata language, (EML) </a:t>
            </a:r>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US" sz="1200" dirty="0" smtClean="0">
                <a:latin typeface="Arial" charset="0"/>
                <a:cs typeface="WenQuanYi Micro Hei" charset="0"/>
              </a:rPr>
              <a:t>We have written plugins</a:t>
            </a:r>
            <a:r>
              <a:rPr lang="en-US" sz="1200" baseline="0" dirty="0" smtClean="0">
                <a:latin typeface="Arial" charset="0"/>
                <a:cs typeface="WenQuanYi Micro Hei" charset="0"/>
              </a:rPr>
              <a:t> to the free and open source Geographic Information system QGIS, as well as a scientific workflow system called VisTrails.</a:t>
            </a:r>
            <a:endParaRPr lang="en-US" dirty="0"/>
          </a:p>
        </p:txBody>
      </p:sp>
      <p:sp>
        <p:nvSpPr>
          <p:cNvPr id="4" name="Slide Number Placeholder 3"/>
          <p:cNvSpPr>
            <a:spLocks noGrp="1"/>
          </p:cNvSpPr>
          <p:nvPr>
            <p:ph type="sldNum" sz="quarter" idx="10"/>
          </p:nvPr>
        </p:nvSpPr>
        <p:spPr/>
        <p:txBody>
          <a:bodyPr/>
          <a:lstStyle/>
          <a:p>
            <a:fld id="{205C583B-DF5C-424F-9BB0-F13ED7967BB7}" type="slidenum">
              <a:rPr lang="en-US" smtClean="0"/>
              <a:t>10</a:t>
            </a:fld>
            <a:endParaRPr lang="en-US"/>
          </a:p>
        </p:txBody>
      </p:sp>
    </p:spTree>
    <p:extLst>
      <p:ext uri="{BB962C8B-B14F-4D97-AF65-F5344CB8AC3E}">
        <p14:creationId xmlns:p14="http://schemas.microsoft.com/office/powerpoint/2010/main" val="1600563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Arial" charset="0"/>
                <a:cs typeface="WenQuanYi Micro Hei" charset="0"/>
              </a:rPr>
              <a:t>For this portion</a:t>
            </a:r>
            <a:r>
              <a:rPr lang="en-US" sz="1200" baseline="0" dirty="0" smtClean="0">
                <a:latin typeface="Arial" charset="0"/>
                <a:cs typeface="WenQuanYi Micro Hei" charset="0"/>
              </a:rPr>
              <a:t> of the VBE, we are joining the </a:t>
            </a:r>
            <a:r>
              <a:rPr lang="en-US" sz="1200" baseline="0" dirty="0" err="1" smtClean="0">
                <a:latin typeface="Arial" charset="0"/>
                <a:cs typeface="WenQuanYi Micro Hei" charset="0"/>
              </a:rPr>
              <a:t>LmSDM</a:t>
            </a:r>
            <a:r>
              <a:rPr lang="en-US" sz="1200" baseline="0" dirty="0" smtClean="0">
                <a:latin typeface="Arial" charset="0"/>
                <a:cs typeface="WenQuanYi Micro Hei" charset="0"/>
              </a:rPr>
              <a:t>, Species Distribution Modeling System, with provenance capture and </a:t>
            </a:r>
            <a:r>
              <a:rPr lang="en-US" sz="1200" baseline="0" dirty="0" err="1" smtClean="0">
                <a:latin typeface="Arial" charset="0"/>
                <a:cs typeface="WenQuanYi Micro Hei" charset="0"/>
              </a:rPr>
              <a:t>Nadya</a:t>
            </a:r>
            <a:r>
              <a:rPr lang="en-US" sz="1200" baseline="0" dirty="0" smtClean="0">
                <a:latin typeface="Arial" charset="0"/>
                <a:cs typeface="WenQuanYi Micro Hei" charset="0"/>
              </a:rPr>
              <a:t> is assembling it all into a VC roll.  Gabriel will describe the provenance capture, these are the basics of SDM modeling.  We input</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latin typeface="Arial" charset="0"/>
                <a:cs typeface="WenQuanYi Micro Hei" charset="0"/>
              </a:rPr>
              <a:t>Species occurrence data, map coordinates of where a species has been found, with</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latin typeface="Arial" charset="0"/>
                <a:cs typeface="WenQuanYi Micro Hei" charset="0"/>
              </a:rPr>
              <a:t>Environmental data for those coordinates.  In our case we are using temperature, precipitation, and elevation data, to create a model of the habitat best suited for the species, based on its known locations.  We use OpenModeller software on our cluster to create these models.  The models are then projected back onto maps of the environmental data to find other areas where the habitat is suitable for the species.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latin typeface="Arial" charset="0"/>
                <a:cs typeface="WenQuanYi Micro Hei" charset="0"/>
              </a:rPr>
              <a:t>All of the modeling and map projecting takes place on our cluster.  In this experiment, we did the modeling on the virtual cluster built by </a:t>
            </a:r>
            <a:r>
              <a:rPr lang="en-US" sz="1200" baseline="0" dirty="0" err="1" smtClean="0">
                <a:latin typeface="Arial" charset="0"/>
                <a:cs typeface="WenQuanYi Micro Hei" charset="0"/>
              </a:rPr>
              <a:t>Nadya</a:t>
            </a:r>
            <a:r>
              <a:rPr lang="en-US" sz="1200" baseline="0" dirty="0" smtClean="0">
                <a:latin typeface="Arial" charset="0"/>
                <a:cs typeface="WenQuanYi Micro Hei" charset="0"/>
              </a:rPr>
              <a:t> for Pragma.</a:t>
            </a:r>
          </a:p>
        </p:txBody>
      </p:sp>
      <p:sp>
        <p:nvSpPr>
          <p:cNvPr id="4" name="Slide Number Placeholder 3"/>
          <p:cNvSpPr>
            <a:spLocks noGrp="1"/>
          </p:cNvSpPr>
          <p:nvPr>
            <p:ph type="sldNum" sz="quarter" idx="10"/>
          </p:nvPr>
        </p:nvSpPr>
        <p:spPr/>
        <p:txBody>
          <a:bodyPr/>
          <a:lstStyle/>
          <a:p>
            <a:fld id="{205C583B-DF5C-424F-9BB0-F13ED7967BB7}" type="slidenum">
              <a:rPr lang="en-US" smtClean="0"/>
              <a:t>11</a:t>
            </a:fld>
            <a:endParaRPr lang="en-US"/>
          </a:p>
        </p:txBody>
      </p:sp>
    </p:spTree>
    <p:extLst>
      <p:ext uri="{BB962C8B-B14F-4D97-AF65-F5344CB8AC3E}">
        <p14:creationId xmlns:p14="http://schemas.microsoft.com/office/powerpoint/2010/main" val="2834450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latin typeface="Arial" charset="0"/>
                <a:cs typeface="WenQuanYi Micro Hei" charset="0"/>
              </a:rPr>
              <a:t>Now I will show you how a researcher would request a model, using the Lifemapper plugin to QGIS.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latin typeface="Arial" charset="0"/>
              <a:cs typeface="WenQuanYi Micro Hei"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latin typeface="Arial" charset="0"/>
                <a:cs typeface="WenQuanYi Micro Hei" charset="0"/>
              </a:rPr>
              <a:t>This is an experiment which, under this scenario, with the provenance capture that Gabriel will show, would then be cataloged in the Karma system, with provenance on the both the inputs, outputs, Lifemapper analysis, and compute resource information.</a:t>
            </a:r>
            <a:endParaRPr lang="en-US" sz="1200" dirty="0" smtClean="0">
              <a:latin typeface="Arial" charset="0"/>
              <a:cs typeface="WenQuanYi Micro Hei" charset="0"/>
            </a:endParaRPr>
          </a:p>
          <a:p>
            <a:endParaRPr lang="en-US" dirty="0"/>
          </a:p>
        </p:txBody>
      </p:sp>
      <p:sp>
        <p:nvSpPr>
          <p:cNvPr id="4" name="Slide Number Placeholder 3"/>
          <p:cNvSpPr>
            <a:spLocks noGrp="1"/>
          </p:cNvSpPr>
          <p:nvPr>
            <p:ph type="sldNum" sz="quarter" idx="10"/>
          </p:nvPr>
        </p:nvSpPr>
        <p:spPr/>
        <p:txBody>
          <a:bodyPr/>
          <a:lstStyle/>
          <a:p>
            <a:fld id="{205C583B-DF5C-424F-9BB0-F13ED7967BB7}" type="slidenum">
              <a:rPr lang="en-US" smtClean="0"/>
              <a:t>12</a:t>
            </a:fld>
            <a:endParaRPr lang="en-US"/>
          </a:p>
        </p:txBody>
      </p:sp>
    </p:spTree>
    <p:extLst>
      <p:ext uri="{BB962C8B-B14F-4D97-AF65-F5344CB8AC3E}">
        <p14:creationId xmlns:p14="http://schemas.microsoft.com/office/powerpoint/2010/main" val="3996949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Provenance of digital scientific data is a critical component to broaden sharing and reuse of scientific data.  For our</a:t>
            </a:r>
            <a:r>
              <a:rPr lang="en-US" sz="1200" b="0" i="0" kern="1200" baseline="0" dirty="0" smtClean="0">
                <a:solidFill>
                  <a:schemeClr val="tx1"/>
                </a:solidFill>
                <a:effectLst/>
                <a:latin typeface="+mn-lt"/>
                <a:ea typeface="+mn-ea"/>
                <a:cs typeface="+mn-cs"/>
              </a:rPr>
              <a:t> case, </a:t>
            </a:r>
            <a:r>
              <a:rPr lang="en-US" sz="1200" kern="1200" dirty="0" smtClean="0">
                <a:solidFill>
                  <a:schemeClr val="tx1"/>
                </a:solidFill>
                <a:effectLst/>
                <a:latin typeface="+mn-lt"/>
                <a:ea typeface="+mn-ea"/>
                <a:cs typeface="+mn-cs"/>
              </a:rPr>
              <a:t>Lifemapper expands its computing resources onto virtual machines running at San Diego Supercomputer Center (SDSC).  This rich interdisciplinary application gives us the opportunity to study automated provenance capture as the biodiversity analysis is carried out and data products moved, consumed, and generated.. </a:t>
            </a:r>
            <a:endParaRPr lang="en-US" dirty="0"/>
          </a:p>
        </p:txBody>
      </p:sp>
      <p:sp>
        <p:nvSpPr>
          <p:cNvPr id="4" name="Slide Number Placeholder 3"/>
          <p:cNvSpPr>
            <a:spLocks noGrp="1"/>
          </p:cNvSpPr>
          <p:nvPr>
            <p:ph type="sldNum" sz="quarter" idx="10"/>
          </p:nvPr>
        </p:nvSpPr>
        <p:spPr/>
        <p:txBody>
          <a:bodyPr/>
          <a:lstStyle/>
          <a:p>
            <a:fld id="{8C319F6C-1530-4EF9-989B-F85E5B73242C}"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2636562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Char char="q"/>
            </a:pPr>
            <a:r>
              <a:rPr lang="en-US" b="1" dirty="0" smtClean="0">
                <a:latin typeface="Arial" panose="020B0604020202020204" pitchFamily="34" charset="0"/>
                <a:cs typeface="Arial" panose="020B0604020202020204" pitchFamily="34" charset="0"/>
              </a:rPr>
              <a:t> Data lineage</a:t>
            </a:r>
            <a:r>
              <a:rPr lang="en-US" dirty="0" smtClean="0">
                <a:latin typeface="Arial" panose="020B0604020202020204" pitchFamily="34" charset="0"/>
                <a:cs typeface="Arial" panose="020B0604020202020204" pitchFamily="34" charset="0"/>
              </a:rPr>
              <a:t>: can our provenance approach properly capture complete mappings between output data, input data and algorithms used to enable data reuse?</a:t>
            </a:r>
          </a:p>
          <a:p>
            <a:pPr>
              <a:buFont typeface="Wingdings" panose="05000000000000000000" pitchFamily="2" charset="2"/>
              <a:buChar char="q"/>
            </a:pPr>
            <a:endParaRPr lang="en-US" dirty="0" smtClean="0">
              <a:latin typeface="Arial" panose="020B0604020202020204" pitchFamily="34" charset="0"/>
              <a:cs typeface="Arial" panose="020B0604020202020204" pitchFamily="34" charset="0"/>
            </a:endParaRPr>
          </a:p>
          <a:p>
            <a:pPr>
              <a:buFont typeface="Wingdings" panose="05000000000000000000" pitchFamily="2" charset="2"/>
              <a:buChar char="q"/>
            </a:pPr>
            <a:r>
              <a:rPr lang="en-US" b="1" dirty="0" smtClean="0">
                <a:latin typeface="Arial" panose="020B0604020202020204" pitchFamily="34" charset="0"/>
                <a:cs typeface="Arial" panose="020B0604020202020204" pitchFamily="34" charset="0"/>
              </a:rPr>
              <a:t>   Data quality</a:t>
            </a:r>
            <a:r>
              <a:rPr lang="en-US" dirty="0" smtClean="0">
                <a:latin typeface="Arial" panose="020B0604020202020204" pitchFamily="34" charset="0"/>
                <a:cs typeface="Arial" panose="020B0604020202020204" pitchFamily="34" charset="0"/>
              </a:rPr>
              <a:t>: can our provenance approach capture provenance sufficient to check input biodiversity dataset quality to verify the reliability of output data?</a:t>
            </a:r>
          </a:p>
          <a:p>
            <a:pPr>
              <a:buFont typeface="Wingdings" panose="05000000000000000000" pitchFamily="2" charset="2"/>
              <a:buChar char="q"/>
            </a:pPr>
            <a:endParaRPr lang="en-US" dirty="0" smtClean="0">
              <a:latin typeface="Arial" panose="020B0604020202020204" pitchFamily="34" charset="0"/>
              <a:cs typeface="Arial" panose="020B0604020202020204" pitchFamily="34" charset="0"/>
            </a:endParaRPr>
          </a:p>
          <a:p>
            <a:pPr>
              <a:buFont typeface="Wingdings" panose="05000000000000000000" pitchFamily="2" charset="2"/>
              <a:buChar char="q"/>
            </a:pPr>
            <a:r>
              <a:rPr lang="en-US" b="1" dirty="0" smtClean="0">
                <a:latin typeface="Arial" panose="020B0604020202020204" pitchFamily="34" charset="0"/>
                <a:cs typeface="Arial" panose="020B0604020202020204" pitchFamily="34" charset="0"/>
              </a:rPr>
              <a:t>   Version control</a:t>
            </a:r>
            <a:r>
              <a:rPr lang="en-US" dirty="0" smtClean="0">
                <a:latin typeface="Arial" panose="020B0604020202020204" pitchFamily="34" charset="0"/>
                <a:cs typeface="Arial" panose="020B0604020202020204" pitchFamily="34" charset="0"/>
              </a:rPr>
              <a:t>: can our provenance approach capture algorithm or program versioning?</a:t>
            </a:r>
          </a:p>
          <a:p>
            <a:pPr>
              <a:buFont typeface="Wingdings" panose="05000000000000000000" pitchFamily="2" charset="2"/>
              <a:buChar char="q"/>
            </a:pPr>
            <a:endParaRPr lang="en-US" dirty="0" smtClean="0">
              <a:latin typeface="Arial" panose="020B0604020202020204" pitchFamily="34" charset="0"/>
              <a:cs typeface="Arial" panose="020B0604020202020204" pitchFamily="34" charset="0"/>
            </a:endParaRPr>
          </a:p>
          <a:p>
            <a:pPr>
              <a:buFont typeface="Wingdings" panose="05000000000000000000" pitchFamily="2" charset="2"/>
              <a:buChar char="q"/>
            </a:pPr>
            <a:r>
              <a:rPr lang="en-US" b="1" dirty="0" smtClean="0">
                <a:latin typeface="Arial" panose="020B0604020202020204" pitchFamily="34" charset="0"/>
                <a:cs typeface="Arial" panose="020B0604020202020204" pitchFamily="34" charset="0"/>
              </a:rPr>
              <a:t>   Failure trace</a:t>
            </a:r>
            <a:r>
              <a:rPr lang="en-US" dirty="0" smtClean="0">
                <a:latin typeface="Arial" panose="020B0604020202020204" pitchFamily="34" charset="0"/>
                <a:cs typeface="Arial" panose="020B0604020202020204" pitchFamily="34" charset="0"/>
              </a:rPr>
              <a:t>: Can our provenance approach determine whether output dataset is affected by some infrastructure problems such as node failure, etc.?</a:t>
            </a:r>
          </a:p>
          <a:p>
            <a:endParaRPr lang="en-US" dirty="0"/>
          </a:p>
        </p:txBody>
      </p:sp>
      <p:sp>
        <p:nvSpPr>
          <p:cNvPr id="4" name="Slide Number Placeholder 3"/>
          <p:cNvSpPr>
            <a:spLocks noGrp="1"/>
          </p:cNvSpPr>
          <p:nvPr>
            <p:ph type="sldNum" sz="quarter" idx="10"/>
          </p:nvPr>
        </p:nvSpPr>
        <p:spPr/>
        <p:txBody>
          <a:bodyPr/>
          <a:lstStyle/>
          <a:p>
            <a:fld id="{8C319F6C-1530-4EF9-989B-F85E5B73242C}"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3875560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Open Provenance Model (OPM) is a community-driven data model for Provenance that is designed to support inter-operability of provenance technology. Under OPM, is a notion of directed graph, used to represent data products and processes involved in past computations, and causal dependencies between these. It contains three kinds of nodes and five kinds</a:t>
            </a:r>
            <a:r>
              <a:rPr lang="en-US" sz="1200" b="0" i="0" kern="1200" baseline="0" dirty="0" smtClean="0">
                <a:solidFill>
                  <a:schemeClr val="tx1"/>
                </a:solidFill>
                <a:effectLst/>
                <a:latin typeface="+mn-lt"/>
                <a:ea typeface="+mn-ea"/>
                <a:cs typeface="+mn-cs"/>
              </a:rPr>
              <a:t> of edges.</a:t>
            </a:r>
            <a:r>
              <a:rPr lang="en-US" sz="1200" b="0" i="0" kern="1200" dirty="0" smtClean="0">
                <a:solidFill>
                  <a:schemeClr val="tx1"/>
                </a:solidFill>
                <a:effectLst/>
                <a:latin typeface="+mn-lt"/>
                <a:ea typeface="+mn-ea"/>
                <a:cs typeface="+mn-cs"/>
              </a:rPr>
              <a:t>  Edges have specific source and specific destination.  Foe example,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Used has an Artifact as source, and a Process</a:t>
            </a:r>
            <a:r>
              <a:rPr lang="en-US" sz="1200" b="0" i="0" kern="1200" baseline="0" dirty="0" smtClean="0">
                <a:solidFill>
                  <a:schemeClr val="tx1"/>
                </a:solidFill>
                <a:effectLst/>
                <a:latin typeface="+mn-lt"/>
                <a:ea typeface="+mn-ea"/>
                <a:cs typeface="+mn-cs"/>
              </a:rPr>
              <a:t> as destination.</a:t>
            </a:r>
            <a:endParaRPr lang="en-US" dirty="0"/>
          </a:p>
        </p:txBody>
      </p:sp>
      <p:sp>
        <p:nvSpPr>
          <p:cNvPr id="4" name="Slide Number Placeholder 3"/>
          <p:cNvSpPr>
            <a:spLocks noGrp="1"/>
          </p:cNvSpPr>
          <p:nvPr>
            <p:ph type="sldNum" sz="quarter" idx="10"/>
          </p:nvPr>
        </p:nvSpPr>
        <p:spPr/>
        <p:txBody>
          <a:bodyPr/>
          <a:lstStyle/>
          <a:p>
            <a:fld id="{8C319F6C-1530-4EF9-989B-F85E5B73242C}"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2419629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provenance information collected from LMPF consists of two provenance types: logical provenance and infrastructure provenance. </a:t>
            </a:r>
            <a:r>
              <a:rPr lang="en-US" sz="1200" i="1" kern="1200" dirty="0" smtClean="0">
                <a:solidFill>
                  <a:schemeClr val="tx1"/>
                </a:solidFill>
                <a:effectLst/>
                <a:latin typeface="+mn-lt"/>
                <a:ea typeface="+mn-ea"/>
                <a:cs typeface="+mn-cs"/>
              </a:rPr>
              <a:t>Logical provenance</a:t>
            </a:r>
            <a:r>
              <a:rPr lang="en-US" sz="1200" kern="1200" dirty="0" smtClean="0">
                <a:solidFill>
                  <a:schemeClr val="tx1"/>
                </a:solidFill>
                <a:effectLst/>
                <a:latin typeface="+mn-lt"/>
                <a:ea typeface="+mn-ea"/>
                <a:cs typeface="+mn-cs"/>
              </a:rPr>
              <a:t> consists of the input data items and executable program or function that creates an output data item inside one job. It can exactly provide users with provenance information about data lineage and version control. Moreover, logical provenance is stored at the granularity of files with the file identifier and metadata for each file. The warnings and errors such as missing parameters in the dataset can be recorded at this granularity level which can address the provenance challenge of checking data quality. </a:t>
            </a:r>
            <a:r>
              <a:rPr lang="en-US" sz="1200" i="1" kern="1200" dirty="0" smtClean="0">
                <a:solidFill>
                  <a:schemeClr val="tx1"/>
                </a:solidFill>
                <a:effectLst/>
                <a:latin typeface="+mn-lt"/>
                <a:ea typeface="+mn-ea"/>
                <a:cs typeface="+mn-cs"/>
              </a:rPr>
              <a:t>Infrastructure provenance</a:t>
            </a:r>
            <a:r>
              <a:rPr lang="en-US" sz="1200" kern="1200" dirty="0" smtClean="0">
                <a:solidFill>
                  <a:schemeClr val="tx1"/>
                </a:solidFill>
                <a:effectLst/>
                <a:latin typeface="+mn-lt"/>
                <a:ea typeface="+mn-ea"/>
                <a:cs typeface="+mn-cs"/>
              </a:rPr>
              <a:t>, on the other hand, is information about when a job is executed and what parts of the infrastructure were involved in the execution of the job. In this case, information includes machine hardware, software, and activity such as amount of memory, operating system and statistics regarding machine load, etc. This information can be used to address the provenance challenge of</a:t>
            </a:r>
            <a:r>
              <a:rPr lang="en-US" sz="1200" kern="1200" baseline="0" dirty="0" smtClean="0">
                <a:solidFill>
                  <a:schemeClr val="tx1"/>
                </a:solidFill>
                <a:effectLst/>
                <a:latin typeface="+mn-lt"/>
                <a:ea typeface="+mn-ea"/>
                <a:cs typeface="+mn-cs"/>
              </a:rPr>
              <a:t> failure trace. </a:t>
            </a:r>
          </a:p>
          <a:p>
            <a:endParaRPr lang="en-US" sz="1200" b="0" kern="1200" baseline="0" dirty="0" smtClean="0">
              <a:solidFill>
                <a:schemeClr val="tx1"/>
              </a:solidFill>
              <a:effectLst/>
              <a:latin typeface="+mn-lt"/>
              <a:ea typeface="+mn-ea"/>
              <a:cs typeface="+mn-cs"/>
            </a:endParaRPr>
          </a:p>
          <a:p>
            <a:r>
              <a:rPr lang="en-US" sz="1200" b="0" kern="1200" dirty="0" smtClean="0">
                <a:solidFill>
                  <a:schemeClr val="tx1"/>
                </a:solidFill>
                <a:effectLst/>
                <a:latin typeface="+mn-lt"/>
                <a:ea typeface="+mn-ea"/>
                <a:cs typeface="+mn-cs"/>
              </a:rPr>
              <a:t>parse those log files, capture logical and infrastructure provenance for individual Lifemapper jobs, and aggregates provenance and metadata for the multiple jobs that form an experiment workflow; and 4) returns collected provenance back to the KARMA server at IU for storage. This provenance collection framework also provides users a </a:t>
            </a:r>
            <a:r>
              <a:rPr lang="en-US" sz="1200" b="0" kern="1200" dirty="0" err="1" smtClean="0">
                <a:solidFill>
                  <a:schemeClr val="tx1"/>
                </a:solidFill>
                <a:effectLst/>
                <a:latin typeface="+mn-lt"/>
                <a:ea typeface="+mn-ea"/>
                <a:cs typeface="+mn-cs"/>
              </a:rPr>
              <a:t>Cytoscape</a:t>
            </a:r>
            <a:r>
              <a:rPr lang="en-US" sz="1200" b="0" kern="1200" dirty="0" smtClean="0">
                <a:solidFill>
                  <a:schemeClr val="tx1"/>
                </a:solidFill>
                <a:effectLst/>
                <a:latin typeface="+mn-lt"/>
                <a:ea typeface="+mn-ea"/>
                <a:cs typeface="+mn-cs"/>
              </a:rPr>
              <a:t> Karma plugin to access and visualize the provenance information stored in the Karma server. </a:t>
            </a:r>
            <a:endParaRPr lang="en-US" b="0" dirty="0"/>
          </a:p>
        </p:txBody>
      </p:sp>
      <p:sp>
        <p:nvSpPr>
          <p:cNvPr id="4" name="Slide Number Placeholder 3"/>
          <p:cNvSpPr>
            <a:spLocks noGrp="1"/>
          </p:cNvSpPr>
          <p:nvPr>
            <p:ph type="sldNum" sz="quarter" idx="10"/>
          </p:nvPr>
        </p:nvSpPr>
        <p:spPr/>
        <p:txBody>
          <a:bodyPr/>
          <a:lstStyle/>
          <a:p>
            <a:fld id="{8C319F6C-1530-4EF9-989B-F85E5B73242C}"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2920374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Operational imperatives</a:t>
            </a:r>
            <a:r>
              <a:rPr lang="en-US" baseline="0" dirty="0" smtClean="0"/>
              <a:t> are</a:t>
            </a:r>
            <a:r>
              <a:rPr lang="en-US" dirty="0" smtClean="0"/>
              <a:t> 3 points of view: </a:t>
            </a:r>
          </a:p>
          <a:p>
            <a:r>
              <a:rPr lang="en-US" dirty="0" smtClean="0"/>
              <a:t>	domain scientists, </a:t>
            </a:r>
          </a:p>
          <a:p>
            <a:r>
              <a:rPr lang="en-US" dirty="0" smtClean="0"/>
              <a:t>	data  scientists</a:t>
            </a:r>
          </a:p>
          <a:p>
            <a:r>
              <a:rPr lang="en-US" dirty="0" smtClean="0"/>
              <a:t>	cyber-infrastructure </a:t>
            </a:r>
            <a:r>
              <a:rPr lang="en-US" dirty="0" smtClean="0"/>
              <a:t>scientist</a:t>
            </a:r>
            <a:endParaRPr lang="en-US" dirty="0" smtClean="0"/>
          </a:p>
          <a:p>
            <a:r>
              <a:rPr lang="en-US" dirty="0" smtClean="0"/>
              <a:t>Cyber-infrastructure:</a:t>
            </a:r>
            <a:r>
              <a:rPr lang="en-US" baseline="0" dirty="0" smtClean="0"/>
              <a:t> </a:t>
            </a:r>
            <a:endParaRPr lang="en-US" dirty="0" smtClean="0"/>
          </a:p>
          <a:p>
            <a:pPr lvl="1"/>
            <a:r>
              <a:rPr lang="en-US" dirty="0" smtClean="0">
                <a:solidFill>
                  <a:srgbClr val="17314F"/>
                </a:solidFill>
              </a:rPr>
              <a:t>Connected infrastructure</a:t>
            </a:r>
          </a:p>
          <a:p>
            <a:pPr lvl="1"/>
            <a:r>
              <a:rPr lang="en-US" dirty="0" smtClean="0">
                <a:solidFill>
                  <a:srgbClr val="17314F"/>
                </a:solidFill>
              </a:rPr>
              <a:t>Ease of </a:t>
            </a:r>
            <a:r>
              <a:rPr lang="en-US" dirty="0" smtClean="0">
                <a:solidFill>
                  <a:srgbClr val="17314F"/>
                </a:solidFill>
              </a:rPr>
              <a:t>replication</a:t>
            </a:r>
            <a:endParaRPr lang="en-US" dirty="0" smtClean="0">
              <a:solidFill>
                <a:srgbClr val="17314F"/>
              </a:solidFill>
            </a:endParaRPr>
          </a:p>
          <a:p>
            <a:pPr lvl="0"/>
            <a:r>
              <a:rPr lang="en-US" dirty="0" smtClean="0">
                <a:solidFill>
                  <a:srgbClr val="17314F"/>
                </a:solidFill>
              </a:rPr>
              <a:t>Scalability: </a:t>
            </a:r>
          </a:p>
          <a:p>
            <a:pPr lvl="0"/>
            <a:r>
              <a:rPr lang="en-US" dirty="0" smtClean="0">
                <a:solidFill>
                  <a:srgbClr val="17314F"/>
                </a:solidFill>
              </a:rPr>
              <a:t>	add more clusters</a:t>
            </a:r>
          </a:p>
          <a:p>
            <a:pPr lvl="0"/>
            <a:r>
              <a:rPr lang="en-US" dirty="0" smtClean="0">
                <a:solidFill>
                  <a:srgbClr val="17314F"/>
                </a:solidFill>
              </a:rPr>
              <a:t>	change Karma servers</a:t>
            </a:r>
          </a:p>
          <a:p>
            <a:pPr lvl="0"/>
            <a:endParaRPr lang="en-US" dirty="0" smtClean="0">
              <a:solidFill>
                <a:srgbClr val="17314F"/>
              </a:solidFill>
            </a:endParaRPr>
          </a:p>
          <a:p>
            <a:endParaRPr lang="en-US" dirty="0"/>
          </a:p>
        </p:txBody>
      </p:sp>
      <p:sp>
        <p:nvSpPr>
          <p:cNvPr id="4" name="Slide Number Placeholder 3"/>
          <p:cNvSpPr>
            <a:spLocks noGrp="1"/>
          </p:cNvSpPr>
          <p:nvPr>
            <p:ph type="sldNum" sz="quarter" idx="10"/>
          </p:nvPr>
        </p:nvSpPr>
        <p:spPr/>
        <p:txBody>
          <a:bodyPr/>
          <a:lstStyle/>
          <a:p>
            <a:fld id="{205C583B-DF5C-424F-9BB0-F13ED7967BB7}" type="slidenum">
              <a:rPr lang="en-US" smtClean="0"/>
              <a:t>21</a:t>
            </a:fld>
            <a:endParaRPr lang="en-US"/>
          </a:p>
        </p:txBody>
      </p:sp>
    </p:spTree>
    <p:extLst>
      <p:ext uri="{BB962C8B-B14F-4D97-AF65-F5344CB8AC3E}">
        <p14:creationId xmlns:p14="http://schemas.microsoft.com/office/powerpoint/2010/main" val="140689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a:t>
            </a:r>
            <a:r>
              <a:rPr lang="en-US" baseline="0" dirty="0" smtClean="0"/>
              <a:t> next iteration of our VBE, we would like to get back to the science experiment we began with – investigating the biodiversity of Mount </a:t>
            </a:r>
            <a:r>
              <a:rPr lang="en-US" baseline="0" dirty="0" err="1" smtClean="0"/>
              <a:t>Kinabalu</a:t>
            </a:r>
            <a:r>
              <a:rPr lang="en-US" baseline="0" dirty="0" smtClean="0"/>
              <a:t> in Borneo, Malaysia, incorporating and improving the computing infrastructure and provenance collection we demonstrated here today.  </a:t>
            </a:r>
          </a:p>
          <a:p>
            <a:pPr marL="171450" indent="-171450">
              <a:buFont typeface="Arial"/>
              <a:buChar char="•"/>
            </a:pPr>
            <a:r>
              <a:rPr lang="en-US" baseline="0" dirty="0" smtClean="0"/>
              <a:t>With higher quantity and quality of data, we will progress from simple single-species modeling experiments to run</a:t>
            </a:r>
            <a:r>
              <a:rPr lang="en-US" sz="1200" kern="1200" baseline="0" dirty="0" smtClean="0">
                <a:solidFill>
                  <a:schemeClr val="tx1"/>
                </a:solidFill>
                <a:effectLst/>
                <a:latin typeface="+mn-lt"/>
                <a:ea typeface="+mn-ea"/>
                <a:cs typeface="+mn-cs"/>
              </a:rPr>
              <a:t> multi-species macro-ecology experiments with species distribution maps calculated from all the available Mt. </a:t>
            </a:r>
            <a:r>
              <a:rPr lang="en-US" sz="1200" kern="1200" baseline="0" dirty="0" err="1" smtClean="0">
                <a:solidFill>
                  <a:schemeClr val="tx1"/>
                </a:solidFill>
                <a:effectLst/>
                <a:latin typeface="+mn-lt"/>
                <a:ea typeface="+mn-ea"/>
                <a:cs typeface="+mn-cs"/>
              </a:rPr>
              <a:t>Kinabalu</a:t>
            </a:r>
            <a:r>
              <a:rPr lang="en-US" sz="1200" kern="1200" baseline="0" dirty="0" smtClean="0">
                <a:solidFill>
                  <a:schemeClr val="tx1"/>
                </a:solidFill>
                <a:effectLst/>
                <a:latin typeface="+mn-lt"/>
                <a:ea typeface="+mn-ea"/>
                <a:cs typeface="+mn-cs"/>
              </a:rPr>
              <a:t> species data and high resolution satellite imagery.</a:t>
            </a:r>
            <a:r>
              <a:rPr lang="en-US" baseline="0" dirty="0" smtClean="0"/>
              <a:t>  These macro-ecology experiments will use the new </a:t>
            </a:r>
            <a:r>
              <a:rPr lang="en-US" baseline="0" dirty="0" err="1" smtClean="0"/>
              <a:t>LmRAD</a:t>
            </a:r>
            <a:r>
              <a:rPr lang="en-US" baseline="0" dirty="0" smtClean="0"/>
              <a:t> module to calculate maps and measures of various biodiversity indices.</a:t>
            </a:r>
          </a:p>
          <a:p>
            <a:pPr marL="171450" indent="-171450">
              <a:buFont typeface="Arial"/>
              <a:buChar char="•"/>
            </a:pPr>
            <a:r>
              <a:rPr lang="en-US" baseline="0" dirty="0" smtClean="0"/>
              <a:t>We will further extend and test the portability of the new Lifemapper/Karma VC roll by deploying in 2 places, each for unique reasons.  </a:t>
            </a:r>
          </a:p>
          <a:p>
            <a:pPr marL="628650" lvl="1" indent="-171450">
              <a:buFont typeface="Arial"/>
              <a:buChar char="•"/>
            </a:pPr>
            <a:r>
              <a:rPr lang="en-US" baseline="0" dirty="0" smtClean="0"/>
              <a:t>The primary biodiversity scientist on this project, Reed </a:t>
            </a:r>
            <a:r>
              <a:rPr lang="en-US" baseline="0" dirty="0" err="1" smtClean="0"/>
              <a:t>Beaman</a:t>
            </a:r>
            <a:r>
              <a:rPr lang="en-US" baseline="0" dirty="0" smtClean="0"/>
              <a:t> at UFL, has just acquired high resolution satellite data that is restricted to UFL.  We can deploy a Lifemapper compute cluster with the Karma adaptor at UFL to allow us to model with the satellite data without having to move it to another location. In other words, we will move the computing to the data, instead of the data to the compute engine.</a:t>
            </a:r>
          </a:p>
          <a:p>
            <a:pPr marL="628650" lvl="1" indent="-171450">
              <a:buFont typeface="Arial"/>
              <a:buChar char="•"/>
            </a:pPr>
            <a:r>
              <a:rPr lang="en-US" sz="1200" kern="1200" baseline="0" dirty="0" smtClean="0">
                <a:solidFill>
                  <a:schemeClr val="tx1"/>
                </a:solidFill>
                <a:effectLst/>
                <a:latin typeface="+mn-lt"/>
                <a:ea typeface="+mn-ea"/>
                <a:cs typeface="+mn-cs"/>
              </a:rPr>
              <a:t>In addition to the Lifemapper/Karma VC at UFL, another can be deployed at SDSC to run the computational multi-species macro-ecology experiments with species distribution maps calculated from all the available Mt. </a:t>
            </a:r>
            <a:r>
              <a:rPr lang="en-US" sz="1200" kern="1200" baseline="0" dirty="0" err="1" smtClean="0">
                <a:solidFill>
                  <a:schemeClr val="tx1"/>
                </a:solidFill>
                <a:effectLst/>
                <a:latin typeface="+mn-lt"/>
                <a:ea typeface="+mn-ea"/>
                <a:cs typeface="+mn-cs"/>
              </a:rPr>
              <a:t>Kinabalu</a:t>
            </a:r>
            <a:r>
              <a:rPr lang="en-US" sz="1200" kern="1200" baseline="0" dirty="0" smtClean="0">
                <a:solidFill>
                  <a:schemeClr val="tx1"/>
                </a:solidFill>
                <a:effectLst/>
                <a:latin typeface="+mn-lt"/>
                <a:ea typeface="+mn-ea"/>
                <a:cs typeface="+mn-cs"/>
              </a:rPr>
              <a:t> species data and high resolution satellite imagery.  Experiments will be assembled to focus on the effects and expression of ultramafic soils (magnesium rich  / calcium, potassium, and phosphorus poor) in this region of Borneo.</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In addition, we would like to return to the </a:t>
            </a:r>
            <a:r>
              <a:rPr lang="en-US" sz="1200" kern="1200" dirty="0" err="1" smtClean="0">
                <a:solidFill>
                  <a:schemeClr val="tx1"/>
                </a:solidFill>
                <a:effectLst/>
                <a:latin typeface="+mn-lt"/>
                <a:ea typeface="+mn-ea"/>
                <a:cs typeface="+mn-cs"/>
              </a:rPr>
              <a:t>Universiti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Teknologi</a:t>
            </a:r>
            <a:r>
              <a:rPr lang="en-US" sz="1200" kern="1200" dirty="0" smtClean="0">
                <a:solidFill>
                  <a:schemeClr val="tx1"/>
                </a:solidFill>
                <a:effectLst/>
                <a:latin typeface="+mn-lt"/>
                <a:ea typeface="+mn-ea"/>
                <a:cs typeface="+mn-cs"/>
              </a:rPr>
              <a:t> Malaysia, (UTM) by both cataloging all outputs in their </a:t>
            </a:r>
            <a:r>
              <a:rPr lang="en-US" sz="1200" kern="1200" dirty="0" err="1" smtClean="0">
                <a:solidFill>
                  <a:schemeClr val="tx1"/>
                </a:solidFill>
                <a:effectLst/>
                <a:latin typeface="+mn-lt"/>
                <a:ea typeface="+mn-ea"/>
                <a:cs typeface="+mn-cs"/>
              </a:rPr>
              <a:t>Geoportal</a:t>
            </a:r>
            <a:r>
              <a:rPr lang="en-US" sz="1200" kern="1200" dirty="0" smtClean="0">
                <a:solidFill>
                  <a:schemeClr val="tx1"/>
                </a:solidFill>
                <a:effectLst/>
                <a:latin typeface="+mn-lt"/>
                <a:ea typeface="+mn-ea"/>
                <a:cs typeface="+mn-cs"/>
              </a:rPr>
              <a:t> instance, and also querying them for available data inputs to experiments.</a:t>
            </a:r>
          </a:p>
          <a:p>
            <a:pPr marL="171450" indent="-171450">
              <a:buFont typeface="Arial"/>
              <a:buChar char="•"/>
            </a:pPr>
            <a:r>
              <a:rPr lang="en-US" sz="1200" kern="1200" baseline="0" dirty="0" smtClean="0">
                <a:solidFill>
                  <a:schemeClr val="tx1"/>
                </a:solidFill>
                <a:effectLst/>
                <a:latin typeface="+mn-lt"/>
                <a:ea typeface="+mn-ea"/>
                <a:cs typeface="+mn-cs"/>
              </a:rPr>
              <a:t>Provenance capture will then include a wider variety of input data, with restrictions on use and experiments composed of computations made at multiple pragma sites, and data housed at multiple pragma sites.  </a:t>
            </a:r>
          </a:p>
          <a:p>
            <a:pPr marL="171450" indent="-171450">
              <a:buFont typeface="Arial"/>
              <a:buChar char="•"/>
            </a:pPr>
            <a:r>
              <a:rPr lang="en-US" sz="1200" kern="1200" baseline="0" dirty="0" smtClean="0">
                <a:solidFill>
                  <a:schemeClr val="tx1"/>
                </a:solidFill>
                <a:effectLst/>
                <a:latin typeface="+mn-lt"/>
                <a:ea typeface="+mn-ea"/>
                <a:cs typeface="+mn-cs"/>
              </a:rPr>
              <a:t>We will incorporate authentication and data restrictions into the communications and data/metadata access by requiring Karma to be configured with PRAGMA permissions through the more complex Lifemapper  experiments</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05C583B-DF5C-424F-9BB0-F13ED7967BB7}" type="slidenum">
              <a:rPr lang="en-US" smtClean="0"/>
              <a:t>22</a:t>
            </a:fld>
            <a:endParaRPr lang="en-US"/>
          </a:p>
        </p:txBody>
      </p:sp>
    </p:spTree>
    <p:extLst>
      <p:ext uri="{BB962C8B-B14F-4D97-AF65-F5344CB8AC3E}">
        <p14:creationId xmlns:p14="http://schemas.microsoft.com/office/powerpoint/2010/main" val="3532601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part of the Virtual Biodiversity Expedition, we have joined </a:t>
            </a:r>
          </a:p>
          <a:p>
            <a:pPr marL="171450" indent="-171450">
              <a:buFont typeface="Arial"/>
              <a:buChar char="•"/>
            </a:pPr>
            <a:r>
              <a:rPr lang="en-US" baseline="0" dirty="0" smtClean="0"/>
              <a:t>cyber-infrastructure, in the form of virtualized clusters for science applications, created at SDSC with</a:t>
            </a:r>
          </a:p>
          <a:p>
            <a:pPr marL="171450" indent="-171450">
              <a:buFont typeface="Arial"/>
              <a:buChar char="•"/>
            </a:pPr>
            <a:r>
              <a:rPr lang="en-US" baseline="0" dirty="0" smtClean="0"/>
              <a:t>domain science, in the form of  Lifemapper Species Distribution Modeling software, at KU, with</a:t>
            </a:r>
          </a:p>
          <a:p>
            <a:pPr marL="171450" indent="-171450">
              <a:buFont typeface="Arial"/>
              <a:buChar char="•"/>
            </a:pPr>
            <a:r>
              <a:rPr lang="en-US" baseline="0" dirty="0" smtClean="0"/>
              <a:t>A provenance collection framework, called Karma, running at IU</a:t>
            </a:r>
          </a:p>
          <a:p>
            <a:pPr marL="171450" indent="-171450">
              <a:buFont typeface="Arial"/>
              <a:buChar char="•"/>
            </a:pPr>
            <a:endParaRPr lang="en-US" dirty="0" smtClean="0"/>
          </a:p>
          <a:p>
            <a:pPr marL="0" indent="0">
              <a:buFont typeface="Arial"/>
              <a:buNone/>
            </a:pPr>
            <a:r>
              <a:rPr lang="en-US" dirty="0" smtClean="0"/>
              <a:t>This is a way of encapsulating</a:t>
            </a:r>
            <a:r>
              <a:rPr lang="en-US" baseline="0" dirty="0" smtClean="0"/>
              <a:t> the computation and ancillary activities, such as provenance capture, in an easily reproducible and deployable package </a:t>
            </a:r>
            <a:endParaRPr lang="en-US" dirty="0"/>
          </a:p>
        </p:txBody>
      </p:sp>
      <p:sp>
        <p:nvSpPr>
          <p:cNvPr id="4" name="Slide Number Placeholder 3"/>
          <p:cNvSpPr>
            <a:spLocks noGrp="1"/>
          </p:cNvSpPr>
          <p:nvPr>
            <p:ph type="sldNum" sz="quarter" idx="10"/>
          </p:nvPr>
        </p:nvSpPr>
        <p:spPr/>
        <p:txBody>
          <a:bodyPr/>
          <a:lstStyle/>
          <a:p>
            <a:fld id="{205C583B-DF5C-424F-9BB0-F13ED7967BB7}" type="slidenum">
              <a:rPr lang="en-US" smtClean="0"/>
              <a:t>2</a:t>
            </a:fld>
            <a:endParaRPr lang="en-US"/>
          </a:p>
        </p:txBody>
      </p:sp>
    </p:spTree>
    <p:extLst>
      <p:ext uri="{BB962C8B-B14F-4D97-AF65-F5344CB8AC3E}">
        <p14:creationId xmlns:p14="http://schemas.microsoft.com/office/powerpoint/2010/main" val="2784677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Aggregation of data,</a:t>
            </a:r>
            <a:r>
              <a:rPr lang="en-US" baseline="0" dirty="0" smtClean="0"/>
              <a:t> experiments, results in a structured way</a:t>
            </a:r>
          </a:p>
          <a:p>
            <a:r>
              <a:rPr lang="en-US" baseline="0" dirty="0" smtClean="0"/>
              <a:t>We want to reduce a cost of installing/configuring/replicating and provide an end-to-end solution</a:t>
            </a:r>
            <a:endParaRPr lang="en-US" dirty="0"/>
          </a:p>
        </p:txBody>
      </p:sp>
      <p:sp>
        <p:nvSpPr>
          <p:cNvPr id="4" name="Slide Number Placeholder 3"/>
          <p:cNvSpPr>
            <a:spLocks noGrp="1"/>
          </p:cNvSpPr>
          <p:nvPr>
            <p:ph type="sldNum" sz="quarter" idx="10"/>
          </p:nvPr>
        </p:nvSpPr>
        <p:spPr/>
        <p:txBody>
          <a:bodyPr/>
          <a:lstStyle/>
          <a:p>
            <a:fld id="{205C583B-DF5C-424F-9BB0-F13ED7967BB7}" type="slidenum">
              <a:rPr lang="en-US" smtClean="0"/>
              <a:t>3</a:t>
            </a:fld>
            <a:endParaRPr lang="en-US"/>
          </a:p>
        </p:txBody>
      </p:sp>
    </p:spTree>
    <p:extLst>
      <p:ext uri="{BB962C8B-B14F-4D97-AF65-F5344CB8AC3E}">
        <p14:creationId xmlns:p14="http://schemas.microsoft.com/office/powerpoint/2010/main" val="1922000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does not “destroy” the </a:t>
            </a:r>
            <a:r>
              <a:rPr lang="en-US" dirty="0" err="1" smtClean="0"/>
              <a:t>Lifemapper</a:t>
            </a:r>
            <a:r>
              <a:rPr lang="en-US" dirty="0" smtClean="0"/>
              <a:t> </a:t>
            </a:r>
            <a:r>
              <a:rPr lang="en-US" dirty="0" smtClean="0"/>
              <a:t>server and a cluster can go down without ill effects on the server</a:t>
            </a:r>
            <a:endParaRPr lang="en-US" dirty="0"/>
          </a:p>
        </p:txBody>
      </p:sp>
      <p:sp>
        <p:nvSpPr>
          <p:cNvPr id="4" name="Slide Number Placeholder 3"/>
          <p:cNvSpPr>
            <a:spLocks noGrp="1"/>
          </p:cNvSpPr>
          <p:nvPr>
            <p:ph type="sldNum" sz="quarter" idx="10"/>
          </p:nvPr>
        </p:nvSpPr>
        <p:spPr/>
        <p:txBody>
          <a:bodyPr/>
          <a:lstStyle/>
          <a:p>
            <a:fld id="{205C583B-DF5C-424F-9BB0-F13ED7967BB7}" type="slidenum">
              <a:rPr lang="en-US" smtClean="0"/>
              <a:t>4</a:t>
            </a:fld>
            <a:endParaRPr lang="en-US"/>
          </a:p>
        </p:txBody>
      </p:sp>
    </p:spTree>
    <p:extLst>
      <p:ext uri="{BB962C8B-B14F-4D97-AF65-F5344CB8AC3E}">
        <p14:creationId xmlns:p14="http://schemas.microsoft.com/office/powerpoint/2010/main" val="3645931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Regular rocks  virtual cluster build. </a:t>
            </a:r>
          </a:p>
          <a:p>
            <a:r>
              <a:rPr lang="en-US" dirty="0" smtClean="0"/>
              <a:t>Need current hosting environment network info, available memory and disk size</a:t>
            </a:r>
            <a:r>
              <a:rPr lang="en-US" baseline="0" dirty="0" smtClean="0"/>
              <a:t> for the images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dirty="0" smtClean="0">
                <a:solidFill>
                  <a:schemeClr val="accent5">
                    <a:lumMod val="75000"/>
                  </a:schemeClr>
                </a:solidFill>
              </a:rPr>
              <a:t>Can specify</a:t>
            </a:r>
            <a:r>
              <a:rPr lang="en-US" sz="1200" i="0" baseline="0" dirty="0" smtClean="0">
                <a:solidFill>
                  <a:schemeClr val="accent5">
                    <a:lumMod val="75000"/>
                  </a:schemeClr>
                </a:solidFill>
              </a:rPr>
              <a:t> for cluster configuration</a:t>
            </a:r>
            <a:r>
              <a:rPr lang="en-US" sz="1200" i="0" dirty="0" smtClean="0">
                <a:solidFill>
                  <a:schemeClr val="accent5">
                    <a:lumMod val="75000"/>
                  </a:schemeClr>
                </a:solidFill>
              </a:rPr>
              <a:t>: </a:t>
            </a:r>
            <a:r>
              <a:rPr lang="en-US" sz="1200" i="0" dirty="0" err="1" smtClean="0">
                <a:solidFill>
                  <a:schemeClr val="accent5">
                    <a:lumMod val="75000"/>
                  </a:schemeClr>
                </a:solidFill>
              </a:rPr>
              <a:t>vlan</a:t>
            </a:r>
            <a:r>
              <a:rPr lang="en-US" sz="1200" i="0" dirty="0" smtClean="0">
                <a:solidFill>
                  <a:schemeClr val="accent5">
                    <a:lumMod val="75000"/>
                  </a:schemeClr>
                </a:solidFill>
              </a:rPr>
              <a:t>, </a:t>
            </a:r>
            <a:r>
              <a:rPr lang="en-US" sz="1200" i="0" dirty="0" smtClean="0">
                <a:solidFill>
                  <a:schemeClr val="accent5">
                    <a:lumMod val="75000"/>
                  </a:schemeClr>
                </a:solidFill>
              </a:rPr>
              <a:t>frontend</a:t>
            </a:r>
            <a:r>
              <a:rPr lang="en-US" sz="1200" i="0" baseline="0" dirty="0" smtClean="0">
                <a:solidFill>
                  <a:schemeClr val="accent5">
                    <a:lumMod val="75000"/>
                  </a:schemeClr>
                </a:solidFill>
              </a:rPr>
              <a:t> disk image location (</a:t>
            </a:r>
            <a:r>
              <a:rPr lang="en-US" sz="1200" i="0" dirty="0" err="1" smtClean="0">
                <a:solidFill>
                  <a:schemeClr val="accent5">
                    <a:lumMod val="75000"/>
                  </a:schemeClr>
                </a:solidFill>
              </a:rPr>
              <a:t>fe</a:t>
            </a:r>
            <a:r>
              <a:rPr lang="en-US" sz="1200" i="0" dirty="0" smtClean="0">
                <a:solidFill>
                  <a:schemeClr val="accent5">
                    <a:lumMod val="75000"/>
                  </a:schemeClr>
                </a:solidFill>
              </a:rPr>
              <a:t>-</a:t>
            </a:r>
            <a:r>
              <a:rPr lang="en-US" sz="1200" i="0" dirty="0" smtClean="0">
                <a:solidFill>
                  <a:schemeClr val="accent5">
                    <a:lumMod val="75000"/>
                  </a:schemeClr>
                </a:solidFill>
              </a:rPr>
              <a:t>container), memory, disk size</a:t>
            </a:r>
            <a:endParaRPr lang="en-US" sz="1200" i="0" dirty="0" smtClean="0">
              <a:solidFill>
                <a:schemeClr val="accent5">
                  <a:lumMod val="75000"/>
                </a:schemeClr>
              </a:solidFill>
            </a:endParaRPr>
          </a:p>
          <a:p>
            <a:endParaRPr lang="en-US" dirty="0" smtClean="0"/>
          </a:p>
          <a:p>
            <a:r>
              <a:rPr lang="en-US" sz="1200" kern="1200" dirty="0" smtClean="0">
                <a:solidFill>
                  <a:schemeClr val="tx1"/>
                </a:solidFill>
                <a:latin typeface="+mn-lt"/>
                <a:ea typeface="+mn-ea"/>
                <a:cs typeface="+mn-cs"/>
              </a:rPr>
              <a:t>In order to support Virtual machines, it is necessary to have a particular network configuration on the hosting servers.</a:t>
            </a:r>
          </a:p>
          <a:p>
            <a:r>
              <a:rPr lang="en-US" sz="1200" kern="1200" dirty="0" smtClean="0">
                <a:solidFill>
                  <a:schemeClr val="tx1"/>
                </a:solidFill>
                <a:latin typeface="+mn-lt"/>
                <a:ea typeface="+mn-ea"/>
                <a:cs typeface="+mn-cs"/>
              </a:rPr>
              <a:t>In </a:t>
            </a:r>
            <a:r>
              <a:rPr lang="en-US" sz="1200" kern="1200" dirty="0" smtClean="0">
                <a:solidFill>
                  <a:schemeClr val="tx1"/>
                </a:solidFill>
                <a:latin typeface="+mn-lt"/>
                <a:ea typeface="+mn-ea"/>
                <a:cs typeface="+mn-cs"/>
              </a:rPr>
              <a:t>particular </a:t>
            </a:r>
            <a:r>
              <a:rPr lang="en-US" sz="1200" kern="1200" dirty="0" smtClean="0">
                <a:solidFill>
                  <a:schemeClr val="tx1"/>
                </a:solidFill>
                <a:latin typeface="+mn-lt"/>
                <a:ea typeface="+mn-ea"/>
                <a:cs typeface="+mn-cs"/>
              </a:rPr>
              <a:t>bridges must be set up to provide Virtual Machine with network connectivity. </a:t>
            </a:r>
            <a:endParaRPr lang="en-US" dirty="0"/>
          </a:p>
        </p:txBody>
      </p:sp>
      <p:sp>
        <p:nvSpPr>
          <p:cNvPr id="4" name="Slide Number Placeholder 3"/>
          <p:cNvSpPr>
            <a:spLocks noGrp="1"/>
          </p:cNvSpPr>
          <p:nvPr>
            <p:ph type="sldNum" sz="quarter" idx="10"/>
          </p:nvPr>
        </p:nvSpPr>
        <p:spPr/>
        <p:txBody>
          <a:bodyPr/>
          <a:lstStyle/>
          <a:p>
            <a:fld id="{205C583B-DF5C-424F-9BB0-F13ED7967BB7}" type="slidenum">
              <a:rPr lang="en-US" smtClean="0"/>
              <a:t>5</a:t>
            </a:fld>
            <a:endParaRPr lang="en-US"/>
          </a:p>
        </p:txBody>
      </p:sp>
    </p:spTree>
    <p:extLst>
      <p:ext uri="{BB962C8B-B14F-4D97-AF65-F5344CB8AC3E}">
        <p14:creationId xmlns:p14="http://schemas.microsoft.com/office/powerpoint/2010/main" val="2046734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cluster installation and configuration</a:t>
            </a:r>
            <a:r>
              <a:rPr lang="en-US" baseline="0" dirty="0" smtClean="0"/>
              <a:t> and all software stack are captured with rolls. </a:t>
            </a:r>
          </a:p>
          <a:p>
            <a:endParaRPr lang="en-US" dirty="0"/>
          </a:p>
        </p:txBody>
      </p:sp>
      <p:sp>
        <p:nvSpPr>
          <p:cNvPr id="4" name="Slide Number Placeholder 3"/>
          <p:cNvSpPr>
            <a:spLocks noGrp="1"/>
          </p:cNvSpPr>
          <p:nvPr>
            <p:ph type="sldNum" sz="quarter" idx="10"/>
          </p:nvPr>
        </p:nvSpPr>
        <p:spPr/>
        <p:txBody>
          <a:bodyPr/>
          <a:lstStyle/>
          <a:p>
            <a:fld id="{205C583B-DF5C-424F-9BB0-F13ED7967BB7}" type="slidenum">
              <a:rPr lang="en-US" smtClean="0"/>
              <a:t>6</a:t>
            </a:fld>
            <a:endParaRPr lang="en-US"/>
          </a:p>
        </p:txBody>
      </p:sp>
    </p:spTree>
    <p:extLst>
      <p:ext uri="{BB962C8B-B14F-4D97-AF65-F5344CB8AC3E}">
        <p14:creationId xmlns:p14="http://schemas.microsoft.com/office/powerpoint/2010/main" val="5938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Minimal</a:t>
            </a:r>
            <a:r>
              <a:rPr lang="en-US" baseline="0" dirty="0" smtClean="0"/>
              <a:t> information is needed</a:t>
            </a:r>
          </a:p>
          <a:p>
            <a:r>
              <a:rPr lang="en-US" baseline="0" dirty="0" smtClean="0"/>
              <a:t>No “manual” work </a:t>
            </a:r>
            <a:r>
              <a:rPr lang="en-US" baseline="0" dirty="0" smtClean="0"/>
              <a:t>after packages installation: cluster comes up configured</a:t>
            </a:r>
            <a:endParaRPr lang="en-US" dirty="0"/>
          </a:p>
        </p:txBody>
      </p:sp>
      <p:sp>
        <p:nvSpPr>
          <p:cNvPr id="4" name="Slide Number Placeholder 3"/>
          <p:cNvSpPr>
            <a:spLocks noGrp="1"/>
          </p:cNvSpPr>
          <p:nvPr>
            <p:ph type="sldNum" sz="quarter" idx="10"/>
          </p:nvPr>
        </p:nvSpPr>
        <p:spPr/>
        <p:txBody>
          <a:bodyPr/>
          <a:lstStyle/>
          <a:p>
            <a:fld id="{205C583B-DF5C-424F-9BB0-F13ED7967BB7}" type="slidenum">
              <a:rPr lang="en-US" smtClean="0"/>
              <a:t>7</a:t>
            </a:fld>
            <a:endParaRPr lang="en-US"/>
          </a:p>
        </p:txBody>
      </p:sp>
    </p:spTree>
    <p:extLst>
      <p:ext uri="{BB962C8B-B14F-4D97-AF65-F5344CB8AC3E}">
        <p14:creationId xmlns:p14="http://schemas.microsoft.com/office/powerpoint/2010/main" val="624246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ChangeArrowheads="1" noTextEdit="1"/>
          </p:cNvSpPr>
          <p:nvPr>
            <p:ph type="sldImg"/>
          </p:nvPr>
        </p:nvSpPr>
        <p:spPr>
          <a:xfrm>
            <a:off x="381000" y="685800"/>
            <a:ext cx="6096000" cy="3429000"/>
          </a:xfrm>
        </p:spPr>
      </p:sp>
      <p:sp>
        <p:nvSpPr>
          <p:cNvPr id="8194" name="Rectangle 3"/>
          <p:cNvSpPr>
            <a:spLocks noGrp="1" noChangeArrowheads="1"/>
          </p:cNvSpPr>
          <p:nvPr>
            <p:ph type="body" idx="1"/>
          </p:nvPr>
        </p:nvSpPr>
        <p:spPr bwMode="auto">
          <a:xfrm>
            <a:off x="924674" y="4358889"/>
            <a:ext cx="5008652" cy="407767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dirty="0">
                <a:solidFill>
                  <a:srgbClr val="057F80"/>
                </a:solidFill>
                <a:latin typeface="Arial" charset="0"/>
                <a:ea typeface="ＭＳ Ｐゴシック" charset="0"/>
                <a:cs typeface="ＭＳ Ｐゴシック" charset="0"/>
              </a:rPr>
              <a:t> </a:t>
            </a:r>
          </a:p>
          <a:p>
            <a:r>
              <a:rPr lang="en-US" dirty="0" smtClean="0">
                <a:latin typeface="Arial" charset="0"/>
                <a:ea typeface="ＭＳ Ｐゴシック" charset="0"/>
                <a:cs typeface="ＭＳ Ｐゴシック" charset="0"/>
              </a:rPr>
              <a:t>Most time is spent in making sure all new</a:t>
            </a:r>
            <a:r>
              <a:rPr lang="en-US" baseline="0" dirty="0" smtClean="0">
                <a:latin typeface="Arial" charset="0"/>
                <a:ea typeface="ＭＳ Ｐゴシック" charset="0"/>
                <a:cs typeface="ＭＳ Ｐゴシック" charset="0"/>
              </a:rPr>
              <a:t> software is build and configured properly </a:t>
            </a:r>
          </a:p>
          <a:p>
            <a:r>
              <a:rPr lang="en-US" baseline="0" dirty="0" smtClean="0">
                <a:latin typeface="Arial" charset="0"/>
                <a:ea typeface="ＭＳ Ｐゴシック" charset="0"/>
                <a:cs typeface="ＭＳ Ｐゴシック" charset="0"/>
              </a:rPr>
              <a:t>Essential: have </a:t>
            </a:r>
            <a:r>
              <a:rPr lang="en-US" baseline="0" dirty="0" smtClean="0">
                <a:latin typeface="Arial" charset="0"/>
                <a:ea typeface="ＭＳ Ｐゴシック" charset="0"/>
                <a:cs typeface="ＭＳ Ｐゴシック" charset="0"/>
              </a:rPr>
              <a:t>test cases for all installed </a:t>
            </a:r>
            <a:r>
              <a:rPr lang="en-US" baseline="0" dirty="0" smtClean="0">
                <a:latin typeface="Arial" charset="0"/>
                <a:ea typeface="ＭＳ Ｐゴシック" charset="0"/>
                <a:cs typeface="ＭＳ Ｐゴシック" charset="0"/>
              </a:rPr>
              <a:t>software.</a:t>
            </a:r>
            <a:endParaRPr lang="en-US" dirty="0">
              <a:latin typeface="Arial" charset="0"/>
              <a:ea typeface="ＭＳ Ｐゴシック" charset="0"/>
              <a:cs typeface="ＭＳ Ｐゴシック"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Rot="1" noChangeAspect="1" noChangeArrowheads="1" noTextEdit="1"/>
          </p:cNvSpPr>
          <p:nvPr>
            <p:ph type="sldImg"/>
          </p:nvPr>
        </p:nvSpPr>
        <p:spPr>
          <a:xfrm>
            <a:off x="381000" y="685800"/>
            <a:ext cx="6096000" cy="3429000"/>
          </a:xfrm>
        </p:spPr>
      </p:sp>
      <p:sp>
        <p:nvSpPr>
          <p:cNvPr id="10242" name="Rectangle 3"/>
          <p:cNvSpPr>
            <a:spLocks noGrp="1" noChangeArrowheads="1"/>
          </p:cNvSpPr>
          <p:nvPr>
            <p:ph type="body" idx="1"/>
          </p:nvPr>
        </p:nvSpPr>
        <p:spPr bwMode="auto">
          <a:xfrm>
            <a:off x="924674" y="4358889"/>
            <a:ext cx="5008652" cy="407767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dirty="0">
              <a:latin typeface="Arial" charset="0"/>
              <a:ea typeface="ＭＳ Ｐゴシック" charset="0"/>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DDAF49D-0ED0-431C-B4CC-BE5B3E0FF0D1}" type="datetimeFigureOut">
              <a:rPr lang="en-US" smtClean="0"/>
              <a:t>10/16/13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extLst>
      <p:ext uri="{BB962C8B-B14F-4D97-AF65-F5344CB8AC3E}">
        <p14:creationId xmlns:p14="http://schemas.microsoft.com/office/powerpoint/2010/main" val="1276760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DAF49D-0ED0-431C-B4CC-BE5B3E0FF0D1}" type="datetimeFigureOut">
              <a:rPr lang="en-US" smtClean="0"/>
              <a:t>10/16/13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387BCC-884A-4D12-A512-5C2D8779FA27}" type="slidenum">
              <a:rPr lang="en-US" smtClean="0"/>
              <a:t>‹#›</a:t>
            </a:fld>
            <a:endParaRPr lang="en-US"/>
          </a:p>
        </p:txBody>
      </p:sp>
    </p:spTree>
    <p:extLst>
      <p:ext uri="{BB962C8B-B14F-4D97-AF65-F5344CB8AC3E}">
        <p14:creationId xmlns:p14="http://schemas.microsoft.com/office/powerpoint/2010/main" val="25110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DAF49D-0ED0-431C-B4CC-BE5B3E0FF0D1}" type="datetimeFigureOut">
              <a:rPr lang="en-US" smtClean="0"/>
              <a:t>10/16/13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387BCC-884A-4D12-A512-5C2D8779FA27}" type="slidenum">
              <a:rPr lang="en-US" smtClean="0"/>
              <a:t>‹#›</a:t>
            </a:fld>
            <a:endParaRPr lang="en-US"/>
          </a:p>
        </p:txBody>
      </p:sp>
    </p:spTree>
    <p:extLst>
      <p:ext uri="{BB962C8B-B14F-4D97-AF65-F5344CB8AC3E}">
        <p14:creationId xmlns:p14="http://schemas.microsoft.com/office/powerpoint/2010/main" val="576433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FCA3D82-604D-4CC6-97A2-7F6F875E9724}" type="datetimeFigureOut">
              <a:rPr lang="en-US" smtClean="0">
                <a:solidFill>
                  <a:prstClr val="black">
                    <a:tint val="75000"/>
                  </a:prstClr>
                </a:solidFill>
                <a:latin typeface="Calibri"/>
              </a:rPr>
              <a:pPr/>
              <a:t>10/16/13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9B0F818-3C05-47FC-A4CD-587DB97AD8E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52659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CA3D82-604D-4CC6-97A2-7F6F875E9724}" type="datetimeFigureOut">
              <a:rPr lang="en-US" smtClean="0">
                <a:solidFill>
                  <a:prstClr val="black">
                    <a:tint val="75000"/>
                  </a:prstClr>
                </a:solidFill>
                <a:latin typeface="Calibri"/>
              </a:rPr>
              <a:pPr/>
              <a:t>10/16/13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9B0F818-3C05-47FC-A4CD-587DB97AD8E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48569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CA3D82-604D-4CC6-97A2-7F6F875E9724}" type="datetimeFigureOut">
              <a:rPr lang="en-US" smtClean="0">
                <a:solidFill>
                  <a:prstClr val="black">
                    <a:tint val="75000"/>
                  </a:prstClr>
                </a:solidFill>
                <a:latin typeface="Calibri"/>
              </a:rPr>
              <a:pPr/>
              <a:t>10/16/13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9B0F818-3C05-47FC-A4CD-587DB97AD8E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77554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CA3D82-604D-4CC6-97A2-7F6F875E9724}" type="datetimeFigureOut">
              <a:rPr lang="en-US" smtClean="0">
                <a:solidFill>
                  <a:prstClr val="black">
                    <a:tint val="75000"/>
                  </a:prstClr>
                </a:solidFill>
                <a:latin typeface="Calibri"/>
              </a:rPr>
              <a:pPr/>
              <a:t>10/16/13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9B0F818-3C05-47FC-A4CD-587DB97AD8E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18064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FCA3D82-604D-4CC6-97A2-7F6F875E9724}" type="datetimeFigureOut">
              <a:rPr lang="en-US" smtClean="0">
                <a:solidFill>
                  <a:prstClr val="black">
                    <a:tint val="75000"/>
                  </a:prstClr>
                </a:solidFill>
                <a:latin typeface="Calibri"/>
              </a:rPr>
              <a:pPr/>
              <a:t>10/16/13</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29B0F818-3C05-47FC-A4CD-587DB97AD8E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09714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FCA3D82-604D-4CC6-97A2-7F6F875E9724}" type="datetimeFigureOut">
              <a:rPr lang="en-US" smtClean="0">
                <a:solidFill>
                  <a:prstClr val="black">
                    <a:tint val="75000"/>
                  </a:prstClr>
                </a:solidFill>
                <a:latin typeface="Calibri"/>
              </a:rPr>
              <a:pPr/>
              <a:t>10/16/13</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29B0F818-3C05-47FC-A4CD-587DB97AD8E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84803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CA3D82-604D-4CC6-97A2-7F6F875E9724}" type="datetimeFigureOut">
              <a:rPr lang="en-US" smtClean="0">
                <a:solidFill>
                  <a:prstClr val="black">
                    <a:tint val="75000"/>
                  </a:prstClr>
                </a:solidFill>
                <a:latin typeface="Calibri"/>
              </a:rPr>
              <a:pPr/>
              <a:t>10/16/13</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9B0F818-3C05-47FC-A4CD-587DB97AD8E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895564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CA3D82-604D-4CC6-97A2-7F6F875E9724}" type="datetimeFigureOut">
              <a:rPr lang="en-US" smtClean="0">
                <a:solidFill>
                  <a:prstClr val="black">
                    <a:tint val="75000"/>
                  </a:prstClr>
                </a:solidFill>
                <a:latin typeface="Calibri"/>
              </a:rPr>
              <a:pPr/>
              <a:t>10/16/13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9B0F818-3C05-47FC-A4CD-587DB97AD8E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7919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solidFill>
                  <a:srgbClr val="19293F"/>
                </a:solidFill>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DAF49D-0ED0-431C-B4CC-BE5B3E0FF0D1}" type="datetimeFigureOut">
              <a:rPr lang="en-US" smtClean="0"/>
              <a:t>10/16/13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387BCC-884A-4D12-A512-5C2D8779FA27}" type="slidenum">
              <a:rPr lang="en-US" smtClean="0"/>
              <a:t>‹#›</a:t>
            </a:fld>
            <a:endParaRPr lang="en-US"/>
          </a:p>
        </p:txBody>
      </p:sp>
    </p:spTree>
    <p:extLst>
      <p:ext uri="{BB962C8B-B14F-4D97-AF65-F5344CB8AC3E}">
        <p14:creationId xmlns:p14="http://schemas.microsoft.com/office/powerpoint/2010/main" val="33123410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CA3D82-604D-4CC6-97A2-7F6F875E9724}" type="datetimeFigureOut">
              <a:rPr lang="en-US" smtClean="0">
                <a:solidFill>
                  <a:prstClr val="black">
                    <a:tint val="75000"/>
                  </a:prstClr>
                </a:solidFill>
                <a:latin typeface="Calibri"/>
              </a:rPr>
              <a:pPr/>
              <a:t>10/16/13</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9B0F818-3C05-47FC-A4CD-587DB97AD8E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852663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CA3D82-604D-4CC6-97A2-7F6F875E9724}" type="datetimeFigureOut">
              <a:rPr lang="en-US" smtClean="0">
                <a:solidFill>
                  <a:prstClr val="black">
                    <a:tint val="75000"/>
                  </a:prstClr>
                </a:solidFill>
                <a:latin typeface="Calibri"/>
              </a:rPr>
              <a:pPr/>
              <a:t>10/16/13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9B0F818-3C05-47FC-A4CD-587DB97AD8E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17323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CA3D82-604D-4CC6-97A2-7F6F875E9724}" type="datetimeFigureOut">
              <a:rPr lang="en-US" smtClean="0">
                <a:solidFill>
                  <a:prstClr val="black">
                    <a:tint val="75000"/>
                  </a:prstClr>
                </a:solidFill>
                <a:latin typeface="Calibri"/>
              </a:rPr>
              <a:pPr/>
              <a:t>10/16/13</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9B0F818-3C05-47FC-A4CD-587DB97AD8E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40063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DAF49D-0ED0-431C-B4CC-BE5B3E0FF0D1}" type="datetimeFigureOut">
              <a:rPr lang="en-US" smtClean="0"/>
              <a:t>10/16/13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387BCC-884A-4D12-A512-5C2D8779FA27}" type="slidenum">
              <a:rPr lang="en-US" smtClean="0"/>
              <a:t>‹#›</a:t>
            </a:fld>
            <a:endParaRPr lang="en-US"/>
          </a:p>
        </p:txBody>
      </p:sp>
    </p:spTree>
    <p:extLst>
      <p:ext uri="{BB962C8B-B14F-4D97-AF65-F5344CB8AC3E}">
        <p14:creationId xmlns:p14="http://schemas.microsoft.com/office/powerpoint/2010/main" val="1341898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solidFill>
                  <a:srgbClr val="19293F"/>
                </a:solidFill>
                <a:latin typeface="Arial"/>
                <a:cs typeface="Aria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DDAF49D-0ED0-431C-B4CC-BE5B3E0FF0D1}" type="datetimeFigureOut">
              <a:rPr lang="en-US" smtClean="0"/>
              <a:t>10/16/13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387BCC-884A-4D12-A512-5C2D8779FA27}" type="slidenum">
              <a:rPr lang="en-US" smtClean="0"/>
              <a:t>‹#›</a:t>
            </a:fld>
            <a:endParaRPr lang="en-US"/>
          </a:p>
        </p:txBody>
      </p:sp>
    </p:spTree>
    <p:extLst>
      <p:ext uri="{BB962C8B-B14F-4D97-AF65-F5344CB8AC3E}">
        <p14:creationId xmlns:p14="http://schemas.microsoft.com/office/powerpoint/2010/main" val="593123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DDAF49D-0ED0-431C-B4CC-BE5B3E0FF0D1}" type="datetimeFigureOut">
              <a:rPr lang="en-US" smtClean="0"/>
              <a:t>10/16/13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387BCC-884A-4D12-A512-5C2D8779FA27}" type="slidenum">
              <a:rPr lang="en-US" smtClean="0"/>
              <a:t>‹#›</a:t>
            </a:fld>
            <a:endParaRPr lang="en-US"/>
          </a:p>
        </p:txBody>
      </p:sp>
    </p:spTree>
    <p:extLst>
      <p:ext uri="{BB962C8B-B14F-4D97-AF65-F5344CB8AC3E}">
        <p14:creationId xmlns:p14="http://schemas.microsoft.com/office/powerpoint/2010/main" val="3768217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DDAF49D-0ED0-431C-B4CC-BE5B3E0FF0D1}" type="datetimeFigureOut">
              <a:rPr lang="en-US" smtClean="0"/>
              <a:t>10/16/13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387BCC-884A-4D12-A512-5C2D8779FA27}" type="slidenum">
              <a:rPr lang="en-US" smtClean="0"/>
              <a:t>‹#›</a:t>
            </a:fld>
            <a:endParaRPr lang="en-US"/>
          </a:p>
        </p:txBody>
      </p:sp>
    </p:spTree>
    <p:extLst>
      <p:ext uri="{BB962C8B-B14F-4D97-AF65-F5344CB8AC3E}">
        <p14:creationId xmlns:p14="http://schemas.microsoft.com/office/powerpoint/2010/main" val="57729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DAF49D-0ED0-431C-B4CC-BE5B3E0FF0D1}" type="datetimeFigureOut">
              <a:rPr lang="en-US" smtClean="0"/>
              <a:t>10/16/13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387BCC-884A-4D12-A512-5C2D8779FA27}" type="slidenum">
              <a:rPr lang="en-US" smtClean="0"/>
              <a:t>‹#›</a:t>
            </a:fld>
            <a:endParaRPr lang="en-US"/>
          </a:p>
        </p:txBody>
      </p:sp>
    </p:spTree>
    <p:extLst>
      <p:ext uri="{BB962C8B-B14F-4D97-AF65-F5344CB8AC3E}">
        <p14:creationId xmlns:p14="http://schemas.microsoft.com/office/powerpoint/2010/main" val="2929062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DAF49D-0ED0-431C-B4CC-BE5B3E0FF0D1}" type="datetimeFigureOut">
              <a:rPr lang="en-US" smtClean="0"/>
              <a:t>10/16/13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extLst>
      <p:ext uri="{BB962C8B-B14F-4D97-AF65-F5344CB8AC3E}">
        <p14:creationId xmlns:p14="http://schemas.microsoft.com/office/powerpoint/2010/main" val="2656342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DAF49D-0ED0-431C-B4CC-BE5B3E0FF0D1}" type="datetimeFigureOut">
              <a:rPr lang="en-US" smtClean="0"/>
              <a:t>10/16/13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387BCC-884A-4D12-A512-5C2D8779FA27}" type="slidenum">
              <a:rPr lang="en-US" smtClean="0"/>
              <a:t>‹#›</a:t>
            </a:fld>
            <a:endParaRPr lang="en-US"/>
          </a:p>
        </p:txBody>
      </p:sp>
    </p:spTree>
    <p:extLst>
      <p:ext uri="{BB962C8B-B14F-4D97-AF65-F5344CB8AC3E}">
        <p14:creationId xmlns:p14="http://schemas.microsoft.com/office/powerpoint/2010/main" val="9169413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pPr>
              <a:defRPr/>
            </a:pPr>
            <a:r>
              <a:rPr lang="en-US" sz="2600" dirty="0" smtClean="0">
                <a:solidFill>
                  <a:schemeClr val="tx2">
                    <a:lumMod val="50000"/>
                  </a:schemeClr>
                </a:solidFill>
                <a:effectLst>
                  <a:outerShdw blurRad="38100" dist="38100" dir="2700000" algn="tl">
                    <a:srgbClr val="DDDDDD"/>
                  </a:outerShdw>
                </a:effectLst>
                <a:latin typeface="Arial" charset="0"/>
                <a:ea typeface="ＭＳ Ｐゴシック" charset="0"/>
                <a:cs typeface="ＭＳ Ｐゴシック" charset="0"/>
              </a:rPr>
              <a:t>Using the Title</a:t>
            </a:r>
            <a:endParaRPr lang="en-US" sz="2600" dirty="0">
              <a:solidFill>
                <a:schemeClr val="tx2">
                  <a:lumMod val="50000"/>
                </a:schemeClr>
              </a:solidFill>
              <a:effectLst>
                <a:outerShdw blurRad="38100" dist="38100" dir="2700000" algn="tl">
                  <a:srgbClr val="DDDDDD"/>
                </a:outerShdw>
              </a:effectLst>
              <a:latin typeface="Arial" charset="0"/>
              <a:ea typeface="ＭＳ Ｐゴシック" charset="0"/>
              <a:cs typeface="ＭＳ Ｐゴシック" charset="0"/>
            </a:endParaRP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DAF49D-0ED0-431C-B4CC-BE5B3E0FF0D1}" type="datetimeFigureOut">
              <a:rPr lang="en-US" smtClean="0"/>
              <a:t>10/16/13</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387BCC-884A-4D12-A512-5C2D8779FA27}" type="slidenum">
              <a:rPr lang="en-US" smtClean="0"/>
              <a:t>‹#›</a:t>
            </a:fld>
            <a:endParaRPr lang="en-US"/>
          </a:p>
        </p:txBody>
      </p:sp>
    </p:spTree>
    <p:extLst>
      <p:ext uri="{BB962C8B-B14F-4D97-AF65-F5344CB8AC3E}">
        <p14:creationId xmlns:p14="http://schemas.microsoft.com/office/powerpoint/2010/main" val="712207553"/>
      </p:ext>
    </p:extLst>
  </p:cSld>
  <p:clrMap bg1="lt1" tx1="dk1" bg2="lt2" tx2="dk2" accent1="accent1" accent2="accent2" accent3="accent3" accent4="accent4" accent5="accent5" accent6="accent6" hlink="hlink" folHlink="folHlink"/>
  <p:sldLayoutIdLst>
    <p:sldLayoutId id="2147484192" r:id="rId1"/>
    <p:sldLayoutId id="2147484193" r:id="rId2"/>
    <p:sldLayoutId id="2147484194" r:id="rId3"/>
    <p:sldLayoutId id="2147484195" r:id="rId4"/>
    <p:sldLayoutId id="2147484196" r:id="rId5"/>
    <p:sldLayoutId id="2147484197" r:id="rId6"/>
    <p:sldLayoutId id="2147484198" r:id="rId7"/>
    <p:sldLayoutId id="2147484199" r:id="rId8"/>
    <p:sldLayoutId id="2147484200" r:id="rId9"/>
    <p:sldLayoutId id="2147484201" r:id="rId10"/>
    <p:sldLayoutId id="2147484202" r:id="rId11"/>
  </p:sldLayoutIdLst>
  <p:txStyles>
    <p:titleStyle>
      <a:lvl1pPr marL="0" marR="0" indent="0" algn="ctr" defTabSz="457200" rtl="0" eaLnBrk="1" fontAlgn="auto" latinLnBrk="0" hangingPunct="1">
        <a:lnSpc>
          <a:spcPct val="100000"/>
        </a:lnSpc>
        <a:spcBef>
          <a:spcPct val="0"/>
        </a:spcBef>
        <a:spcAft>
          <a:spcPts val="0"/>
        </a:spcAft>
        <a:buClrTx/>
        <a:buSzTx/>
        <a:buFontTx/>
        <a:buNone/>
        <a:tabLst/>
        <a:defRPr sz="2800" b="1" i="0" kern="1200">
          <a:solidFill>
            <a:schemeClr val="tx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3200" kern="1200">
          <a:solidFill>
            <a:srgbClr val="F28013"/>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D64409"/>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19293F"/>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19293F"/>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19293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CA3D82-604D-4CC6-97A2-7F6F875E9724}" type="datetimeFigureOut">
              <a:rPr lang="en-US" smtClean="0">
                <a:solidFill>
                  <a:prstClr val="black">
                    <a:tint val="75000"/>
                  </a:prstClr>
                </a:solidFill>
                <a:latin typeface="Calibri"/>
              </a:rPr>
              <a:pPr/>
              <a:t>10/16/13</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B0F818-3C05-47FC-A4CD-587DB97AD8E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07515839"/>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jpe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1"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hyperlink" Target="Cytoscape.lnk" TargetMode="External"/><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1" Type="http://schemas.openxmlformats.org/officeDocument/2006/relationships/slideLayout" Target="../slideLayouts/slideLayout13.xml"/><Relationship Id="rId2"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47.png"/><Relationship Id="rId5"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jpe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lifemapper/" TargetMode="External"/><Relationship Id="rId4" Type="http://schemas.openxmlformats.org/officeDocument/2006/relationships/hyperlink" Target="http://d2i.indiana.edu/provenance_karma" TargetMode="External"/><Relationship Id="rId5" Type="http://schemas.openxmlformats.org/officeDocument/2006/relationships/hyperlink" Target="http://www.rocksclusters.org" TargetMode="External"/><Relationship Id="rId6" Type="http://schemas.openxmlformats.org/officeDocument/2006/relationships/hyperlink" Target="https://github.com/pragmagrid/provenance" TargetMode="External"/><Relationship Id="rId7" Type="http://schemas.openxmlformats.org/officeDocument/2006/relationships/hyperlink" Target="mailto:nadya@sdsc.edu" TargetMode="External"/><Relationship Id="rId8" Type="http://schemas.openxmlformats.org/officeDocument/2006/relationships/hyperlink" Target="mailto:quzhou@indiana.edu" TargetMode="External"/><Relationship Id="rId9" Type="http://schemas.openxmlformats.org/officeDocument/2006/relationships/hyperlink" Target="mailto:yuanluo@indiana.edu" TargetMode="External"/><Relationship Id="rId1" Type="http://schemas.openxmlformats.org/officeDocument/2006/relationships/slideLayout" Target="../slideLayouts/slideLayout2.xml"/><Relationship Id="rId2" Type="http://schemas.openxmlformats.org/officeDocument/2006/relationships/hyperlink" Target="http://lifemapper.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image" Target="../media/image6.png"/><Relationship Id="rId12" Type="http://schemas.openxmlformats.org/officeDocument/2006/relationships/image" Target="../media/image5.png"/><Relationship Id="rId13" Type="http://schemas.openxmlformats.org/officeDocument/2006/relationships/image" Target="../media/image11.WMF"/><Relationship Id="rId1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175000"/>
            <a:ext cx="10972800" cy="2951166"/>
          </a:xfrm>
        </p:spPr>
        <p:txBody>
          <a:bodyPr/>
          <a:lstStyle/>
          <a:p>
            <a:pPr marL="2382012" indent="0">
              <a:lnSpc>
                <a:spcPct val="80000"/>
              </a:lnSpc>
              <a:buNone/>
            </a:pPr>
            <a:r>
              <a:rPr lang="en-US" sz="2400" b="1" dirty="0" smtClean="0">
                <a:solidFill>
                  <a:schemeClr val="accent1">
                    <a:lumMod val="50000"/>
                  </a:schemeClr>
                </a:solidFill>
                <a:latin typeface="Arial Rounded MT Bold"/>
                <a:ea typeface="ＭＳ Ｐゴシック" charset="0"/>
                <a:cs typeface="ＭＳ Ｐゴシック" charset="0"/>
              </a:rPr>
              <a:t>		</a:t>
            </a:r>
            <a:r>
              <a:rPr lang="en-US" sz="2400" b="1" dirty="0" err="1" smtClean="0">
                <a:solidFill>
                  <a:schemeClr val="accent1">
                    <a:lumMod val="50000"/>
                  </a:schemeClr>
                </a:solidFill>
                <a:latin typeface="Arial Rounded MT Bold"/>
                <a:ea typeface="ＭＳ Ｐゴシック" charset="0"/>
                <a:cs typeface="ＭＳ Ｐゴシック" charset="0"/>
              </a:rPr>
              <a:t>Nadya</a:t>
            </a:r>
            <a:r>
              <a:rPr lang="en-US" sz="2400" b="1" dirty="0" smtClean="0">
                <a:solidFill>
                  <a:schemeClr val="accent1">
                    <a:lumMod val="50000"/>
                  </a:schemeClr>
                </a:solidFill>
                <a:latin typeface="Arial Rounded MT Bold"/>
                <a:ea typeface="ＭＳ Ｐゴシック" charset="0"/>
                <a:cs typeface="ＭＳ Ｐゴシック" charset="0"/>
              </a:rPr>
              <a:t> </a:t>
            </a:r>
            <a:r>
              <a:rPr lang="en-US" sz="2400" b="1" dirty="0" smtClean="0">
                <a:solidFill>
                  <a:schemeClr val="accent1">
                    <a:lumMod val="50000"/>
                  </a:schemeClr>
                </a:solidFill>
                <a:latin typeface="Arial Rounded MT Bold"/>
                <a:ea typeface="ＭＳ Ｐゴシック" charset="0"/>
                <a:cs typeface="ＭＳ Ｐゴシック" charset="0"/>
              </a:rPr>
              <a:t>Williams (UCSD</a:t>
            </a:r>
            <a:r>
              <a:rPr lang="en-US" sz="2400" b="1" dirty="0" smtClean="0">
                <a:solidFill>
                  <a:schemeClr val="accent1">
                    <a:lumMod val="50000"/>
                  </a:schemeClr>
                </a:solidFill>
                <a:latin typeface="Arial Rounded MT Bold"/>
                <a:ea typeface="ＭＳ Ｐゴシック" charset="0"/>
                <a:cs typeface="ＭＳ Ｐゴシック" charset="0"/>
              </a:rPr>
              <a:t>)</a:t>
            </a:r>
            <a:endParaRPr lang="en-US" sz="2000" b="1" dirty="0" smtClean="0">
              <a:solidFill>
                <a:schemeClr val="accent1">
                  <a:lumMod val="50000"/>
                </a:schemeClr>
              </a:solidFill>
              <a:latin typeface="Arial Rounded MT Bold"/>
              <a:ea typeface="ＭＳ Ｐゴシック" charset="0"/>
              <a:cs typeface="ＭＳ Ｐゴシック" charset="0"/>
            </a:endParaRPr>
          </a:p>
          <a:p>
            <a:pPr marL="2382012" indent="0">
              <a:lnSpc>
                <a:spcPct val="80000"/>
              </a:lnSpc>
              <a:buNone/>
            </a:pPr>
            <a:r>
              <a:rPr lang="en-US" sz="2400" b="1" dirty="0" smtClean="0">
                <a:solidFill>
                  <a:schemeClr val="accent1">
                    <a:lumMod val="50000"/>
                  </a:schemeClr>
                </a:solidFill>
                <a:latin typeface="Arial Rounded MT Bold"/>
                <a:ea typeface="ＭＳ Ｐゴシック" charset="0"/>
                <a:cs typeface="ＭＳ Ｐゴシック" charset="0"/>
              </a:rPr>
              <a:t>		Aimee </a:t>
            </a:r>
            <a:r>
              <a:rPr lang="en-US" sz="2400" b="1" dirty="0" smtClean="0">
                <a:solidFill>
                  <a:schemeClr val="accent1">
                    <a:lumMod val="50000"/>
                  </a:schemeClr>
                </a:solidFill>
                <a:latin typeface="Arial Rounded MT Bold"/>
                <a:ea typeface="ＭＳ Ｐゴシック" charset="0"/>
                <a:cs typeface="ＭＳ Ｐゴシック" charset="0"/>
              </a:rPr>
              <a:t>Stewart (KU) </a:t>
            </a:r>
            <a:endParaRPr lang="en-US" sz="2400" b="1" dirty="0" smtClean="0">
              <a:solidFill>
                <a:schemeClr val="accent1">
                  <a:lumMod val="50000"/>
                </a:schemeClr>
              </a:solidFill>
              <a:latin typeface="Arial Rounded MT Bold"/>
              <a:ea typeface="ＭＳ Ｐゴシック" charset="0"/>
              <a:cs typeface="ＭＳ Ｐゴシック" charset="0"/>
            </a:endParaRPr>
          </a:p>
          <a:p>
            <a:pPr marL="2382012" indent="0">
              <a:lnSpc>
                <a:spcPct val="80000"/>
              </a:lnSpc>
              <a:buNone/>
            </a:pPr>
            <a:r>
              <a:rPr lang="en-US" sz="2400" b="1" dirty="0" smtClean="0">
                <a:solidFill>
                  <a:schemeClr val="accent1">
                    <a:lumMod val="50000"/>
                  </a:schemeClr>
                </a:solidFill>
                <a:latin typeface="Arial Rounded MT Bold"/>
              </a:rPr>
              <a:t>		</a:t>
            </a:r>
            <a:r>
              <a:rPr lang="en-US" sz="2400" b="1" dirty="0" err="1" smtClean="0">
                <a:solidFill>
                  <a:schemeClr val="accent1">
                    <a:lumMod val="50000"/>
                  </a:schemeClr>
                </a:solidFill>
                <a:latin typeface="Arial Rounded MT Bold"/>
              </a:rPr>
              <a:t>Quan</a:t>
            </a:r>
            <a:r>
              <a:rPr lang="en-US" sz="2400" b="1" dirty="0" smtClean="0">
                <a:solidFill>
                  <a:schemeClr val="accent1">
                    <a:lumMod val="50000"/>
                  </a:schemeClr>
                </a:solidFill>
                <a:latin typeface="Arial Rounded MT Bold"/>
              </a:rPr>
              <a:t> </a:t>
            </a:r>
            <a:r>
              <a:rPr lang="en-US" sz="2400" b="1" dirty="0">
                <a:solidFill>
                  <a:schemeClr val="accent1">
                    <a:lumMod val="50000"/>
                  </a:schemeClr>
                </a:solidFill>
                <a:latin typeface="Arial Rounded MT Bold"/>
              </a:rPr>
              <a:t>Zhou (IU</a:t>
            </a:r>
            <a:r>
              <a:rPr lang="en-US" sz="2400" b="1" dirty="0" smtClean="0">
                <a:solidFill>
                  <a:schemeClr val="accent1">
                    <a:lumMod val="50000"/>
                  </a:schemeClr>
                </a:solidFill>
                <a:latin typeface="Arial Rounded MT Bold"/>
              </a:rPr>
              <a:t>)</a:t>
            </a:r>
          </a:p>
          <a:p>
            <a:pPr marL="2382012" indent="0">
              <a:lnSpc>
                <a:spcPct val="80000"/>
              </a:lnSpc>
              <a:buNone/>
            </a:pPr>
            <a:r>
              <a:rPr lang="en-US" sz="2400" b="1" dirty="0" smtClean="0">
                <a:solidFill>
                  <a:schemeClr val="accent1">
                    <a:lumMod val="50000"/>
                  </a:schemeClr>
                </a:solidFill>
                <a:latin typeface="Arial Rounded MT Bold"/>
                <a:ea typeface="ＭＳ Ｐゴシック" charset="0"/>
                <a:cs typeface="ＭＳ Ｐゴシック" charset="0"/>
              </a:rPr>
              <a:t>		Yuan </a:t>
            </a:r>
            <a:r>
              <a:rPr lang="en-US" sz="2400" b="1" dirty="0" err="1" smtClean="0">
                <a:solidFill>
                  <a:schemeClr val="accent1">
                    <a:lumMod val="50000"/>
                  </a:schemeClr>
                </a:solidFill>
                <a:latin typeface="Arial Rounded MT Bold"/>
                <a:ea typeface="ＭＳ Ｐゴシック" charset="0"/>
                <a:cs typeface="ＭＳ Ｐゴシック" charset="0"/>
              </a:rPr>
              <a:t>Luo</a:t>
            </a:r>
            <a:r>
              <a:rPr lang="en-US" sz="2400" b="1" dirty="0" smtClean="0">
                <a:solidFill>
                  <a:schemeClr val="accent1">
                    <a:lumMod val="50000"/>
                  </a:schemeClr>
                </a:solidFill>
                <a:latin typeface="Arial Rounded MT Bold"/>
                <a:ea typeface="ＭＳ Ｐゴシック" charset="0"/>
                <a:cs typeface="ＭＳ Ｐゴシック" charset="0"/>
              </a:rPr>
              <a:t> (IU)</a:t>
            </a:r>
          </a:p>
          <a:p>
            <a:pPr marL="2382012" indent="0">
              <a:lnSpc>
                <a:spcPct val="80000"/>
              </a:lnSpc>
              <a:buNone/>
            </a:pPr>
            <a:r>
              <a:rPr lang="en-US" sz="2400" b="1" dirty="0" smtClean="0">
                <a:solidFill>
                  <a:schemeClr val="accent1">
                    <a:lumMod val="50000"/>
                  </a:schemeClr>
                </a:solidFill>
                <a:latin typeface="Arial Rounded MT Bold"/>
                <a:ea typeface="ＭＳ Ｐゴシック" charset="0"/>
                <a:cs typeface="ＭＳ Ｐゴシック" charset="0"/>
              </a:rPr>
              <a:t>		Beth </a:t>
            </a:r>
            <a:r>
              <a:rPr lang="en-US" sz="2400" b="1" dirty="0" err="1" smtClean="0">
                <a:solidFill>
                  <a:schemeClr val="accent1">
                    <a:lumMod val="50000"/>
                  </a:schemeClr>
                </a:solidFill>
                <a:latin typeface="Arial Rounded MT Bold"/>
                <a:ea typeface="ＭＳ Ｐゴシック" charset="0"/>
                <a:cs typeface="ＭＳ Ｐゴシック" charset="0"/>
              </a:rPr>
              <a:t>Plale</a:t>
            </a:r>
            <a:r>
              <a:rPr lang="en-US" sz="2400" b="1" dirty="0" smtClean="0">
                <a:solidFill>
                  <a:schemeClr val="accent1">
                    <a:lumMod val="50000"/>
                  </a:schemeClr>
                </a:solidFill>
                <a:latin typeface="Arial Rounded MT Bold"/>
                <a:ea typeface="ＭＳ Ｐゴシック" charset="0"/>
                <a:cs typeface="ＭＳ Ｐゴシック" charset="0"/>
              </a:rPr>
              <a:t> (IU)</a:t>
            </a:r>
            <a:br>
              <a:rPr lang="en-US" sz="2400" b="1" dirty="0" smtClean="0">
                <a:solidFill>
                  <a:schemeClr val="accent1">
                    <a:lumMod val="50000"/>
                  </a:schemeClr>
                </a:solidFill>
                <a:latin typeface="Arial Rounded MT Bold"/>
                <a:ea typeface="ＭＳ Ｐゴシック" charset="0"/>
                <a:cs typeface="ＭＳ Ｐゴシック" charset="0"/>
              </a:rPr>
            </a:br>
            <a:r>
              <a:rPr lang="en-US" sz="2400" b="1" dirty="0" smtClean="0">
                <a:solidFill>
                  <a:schemeClr val="accent1">
                    <a:lumMod val="50000"/>
                  </a:schemeClr>
                </a:solidFill>
                <a:latin typeface="Arial Rounded MT Bold"/>
                <a:ea typeface="ＭＳ Ｐゴシック" charset="0"/>
                <a:cs typeface="ＭＳ Ｐゴシック" charset="0"/>
              </a:rPr>
              <a:t>		Phil Papadopoulos (UCSD)</a:t>
            </a:r>
            <a:endParaRPr lang="en-US" sz="2000" b="1" dirty="0" smtClean="0">
              <a:solidFill>
                <a:schemeClr val="accent1">
                  <a:lumMod val="50000"/>
                </a:schemeClr>
              </a:solidFill>
              <a:latin typeface="Arial Rounded MT Bold"/>
              <a:ea typeface="ＭＳ Ｐゴシック" charset="0"/>
              <a:cs typeface="ＭＳ Ｐゴシック" charset="0"/>
            </a:endParaRPr>
          </a:p>
          <a:p>
            <a:pPr marL="2382012" indent="0">
              <a:lnSpc>
                <a:spcPct val="80000"/>
              </a:lnSpc>
              <a:buNone/>
            </a:pPr>
            <a:endParaRPr lang="en-US" sz="2400" b="1" dirty="0">
              <a:solidFill>
                <a:schemeClr val="accent1">
                  <a:lumMod val="50000"/>
                </a:schemeClr>
              </a:solidFill>
              <a:latin typeface="Arial Rounded MT Bold"/>
            </a:endParaRPr>
          </a:p>
        </p:txBody>
      </p:sp>
      <p:sp>
        <p:nvSpPr>
          <p:cNvPr id="4" name="Rectangle 3"/>
          <p:cNvSpPr/>
          <p:nvPr/>
        </p:nvSpPr>
        <p:spPr>
          <a:xfrm>
            <a:off x="586620" y="2167235"/>
            <a:ext cx="11044159" cy="923330"/>
          </a:xfrm>
          <a:prstGeom prst="rect">
            <a:avLst/>
          </a:prstGeom>
          <a:noFill/>
        </p:spPr>
        <p:txBody>
          <a:bodyPr wrap="none" lIns="91440" tIns="45720" rIns="91440" bIns="45720">
            <a:spAutoFit/>
          </a:bodyPr>
          <a:lstStyle/>
          <a:p>
            <a:pPr algn="ctr"/>
            <a:r>
              <a:rPr lang="en-US" sz="54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Lifemapper</a:t>
            </a:r>
            <a:r>
              <a:rPr lang="en-US" sz="5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Provenance Virtualization </a:t>
            </a:r>
            <a:endPar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pSp>
        <p:nvGrpSpPr>
          <p:cNvPr id="13" name="Group 12"/>
          <p:cNvGrpSpPr>
            <a:grpSpLocks noChangeAspect="1"/>
          </p:cNvGrpSpPr>
          <p:nvPr/>
        </p:nvGrpSpPr>
        <p:grpSpPr>
          <a:xfrm>
            <a:off x="4889552" y="5825601"/>
            <a:ext cx="1565961" cy="548640"/>
            <a:chOff x="314102" y="298555"/>
            <a:chExt cx="2348949" cy="822960"/>
          </a:xfrm>
        </p:grpSpPr>
        <p:sp>
          <p:nvSpPr>
            <p:cNvPr id="8" name="Rectangle 7"/>
            <p:cNvSpPr/>
            <p:nvPr/>
          </p:nvSpPr>
          <p:spPr>
            <a:xfrm>
              <a:off x="314102" y="298555"/>
              <a:ext cx="2348949" cy="822960"/>
            </a:xfrm>
            <a:prstGeom prst="rect">
              <a:avLst/>
            </a:prstGeom>
            <a:solidFill>
              <a:srgbClr val="001C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2" name="Picture 11" descr="ku_sig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898" y="456035"/>
              <a:ext cx="2120900" cy="508000"/>
            </a:xfrm>
            <a:prstGeom prst="rect">
              <a:avLst/>
            </a:prstGeom>
          </p:spPr>
        </p:pic>
      </p:grpSp>
      <p:pic>
        <p:nvPicPr>
          <p:cNvPr id="15" name="Picture 14" descr="logo-ucs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2668" y="5825601"/>
            <a:ext cx="1005840" cy="548640"/>
          </a:xfrm>
          <a:prstGeom prst="rect">
            <a:avLst/>
          </a:prstGeom>
        </p:spPr>
      </p:pic>
      <p:pic>
        <p:nvPicPr>
          <p:cNvPr id="16" name="Picture 15"/>
          <p:cNvPicPr>
            <a:picLocks noChangeAspect="1"/>
          </p:cNvPicPr>
          <p:nvPr/>
        </p:nvPicPr>
        <p:blipFill>
          <a:blip r:embed="rId5"/>
          <a:stretch>
            <a:fillRect/>
          </a:stretch>
        </p:blipFill>
        <p:spPr>
          <a:xfrm>
            <a:off x="4826000" y="308290"/>
            <a:ext cx="2540000" cy="1968500"/>
          </a:xfrm>
          <a:prstGeom prst="rect">
            <a:avLst/>
          </a:prstGeom>
        </p:spPr>
      </p:pic>
      <p:pic>
        <p:nvPicPr>
          <p:cNvPr id="6" name="Picture 5" descr="logo_IU.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9260" y="5754525"/>
            <a:ext cx="3571499" cy="808391"/>
          </a:xfrm>
          <a:prstGeom prst="rect">
            <a:avLst/>
          </a:prstGeom>
        </p:spPr>
      </p:pic>
    </p:spTree>
    <p:extLst>
      <p:ext uri="{BB962C8B-B14F-4D97-AF65-F5344CB8AC3E}">
        <p14:creationId xmlns:p14="http://schemas.microsoft.com/office/powerpoint/2010/main" val="1461350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503238" y="1763713"/>
            <a:ext cx="10471718" cy="3959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42900" indent="-341313"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ＭＳ Ｐゴシック" charset="0"/>
                <a:cs typeface="WenQuanYi Micro Hei" charset="0"/>
              </a:defRPr>
            </a:lvl1pPr>
            <a:lvl2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WenQuanYi Micro Hei" charset="0"/>
                <a:cs typeface="WenQuanYi Micro Hei" charset="0"/>
              </a:defRPr>
            </a:lvl2pPr>
            <a:lvl3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WenQuanYi Micro Hei" charset="0"/>
                <a:cs typeface="WenQuanYi Micro Hei" charset="0"/>
              </a:defRPr>
            </a:lvl3pPr>
            <a:lvl4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WenQuanYi Micro Hei" charset="0"/>
                <a:cs typeface="WenQuanYi Micro Hei" charset="0"/>
              </a:defRPr>
            </a:lvl4pPr>
            <a:lvl5pPr eaLnBrk="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WenQuanYi Micro Hei" charset="0"/>
                <a:cs typeface="WenQuanYi Micro Hei" charset="0"/>
              </a:defRPr>
            </a:lvl5pPr>
            <a:lvl6pPr marL="2514600" indent="-2286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WenQuanYi Micro Hei" charset="0"/>
                <a:cs typeface="WenQuanYi Micro Hei" charset="0"/>
              </a:defRPr>
            </a:lvl6pPr>
            <a:lvl7pPr marL="2971800" indent="-2286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WenQuanYi Micro Hei" charset="0"/>
                <a:cs typeface="WenQuanYi Micro Hei" charset="0"/>
              </a:defRPr>
            </a:lvl7pPr>
            <a:lvl8pPr marL="3429000" indent="-2286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WenQuanYi Micro Hei" charset="0"/>
                <a:cs typeface="WenQuanYi Micro Hei" charset="0"/>
              </a:defRPr>
            </a:lvl8pPr>
            <a:lvl9pPr marL="3886200" indent="-228600" eaLnBrk="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chemeClr val="tx1"/>
                </a:solidFill>
                <a:latin typeface="Arial" charset="0"/>
                <a:ea typeface="WenQuanYi Micro Hei" charset="0"/>
                <a:cs typeface="WenQuanYi Micro Hei" charset="0"/>
              </a:defRPr>
            </a:lvl9pPr>
          </a:lstStyle>
          <a:p>
            <a:pPr eaLnBrk="1" hangingPunct="1">
              <a:lnSpc>
                <a:spcPct val="100000"/>
              </a:lnSpc>
              <a:spcBef>
                <a:spcPts val="650"/>
              </a:spcBef>
              <a:spcAft>
                <a:spcPts val="1425"/>
              </a:spcAft>
              <a:buFont typeface="Arial" charset="0"/>
              <a:buChar char="•"/>
            </a:pPr>
            <a:r>
              <a:rPr lang="en-US" sz="3200" dirty="0">
                <a:solidFill>
                  <a:srgbClr val="000000"/>
                </a:solidFill>
                <a:latin typeface="Calibri" charset="0"/>
              </a:rPr>
              <a:t>An archive of species distribution </a:t>
            </a:r>
            <a:r>
              <a:rPr lang="en-US" sz="3200" dirty="0" smtClean="0">
                <a:solidFill>
                  <a:srgbClr val="000000"/>
                </a:solidFill>
                <a:latin typeface="Calibri" charset="0"/>
              </a:rPr>
              <a:t>data</a:t>
            </a:r>
            <a:endParaRPr lang="en-US" sz="3200" dirty="0">
              <a:solidFill>
                <a:srgbClr val="000000"/>
              </a:solidFill>
              <a:latin typeface="Calibri" charset="0"/>
            </a:endParaRPr>
          </a:p>
          <a:p>
            <a:pPr eaLnBrk="1" hangingPunct="1">
              <a:lnSpc>
                <a:spcPct val="100000"/>
              </a:lnSpc>
              <a:spcBef>
                <a:spcPts val="650"/>
              </a:spcBef>
              <a:spcAft>
                <a:spcPts val="1425"/>
              </a:spcAft>
              <a:buFont typeface="Arial" charset="0"/>
              <a:buChar char="•"/>
            </a:pPr>
            <a:r>
              <a:rPr lang="en-US" sz="3200" dirty="0">
                <a:solidFill>
                  <a:srgbClr val="000000"/>
                </a:solidFill>
                <a:latin typeface="Calibri" charset="0"/>
              </a:rPr>
              <a:t>W</a:t>
            </a:r>
            <a:r>
              <a:rPr lang="en-US" sz="3200" dirty="0" smtClean="0">
                <a:solidFill>
                  <a:srgbClr val="000000"/>
                </a:solidFill>
                <a:latin typeface="Calibri" charset="0"/>
              </a:rPr>
              <a:t>eb services for biodiversity research tools and data</a:t>
            </a:r>
          </a:p>
          <a:p>
            <a:pPr lvl="1" eaLnBrk="1">
              <a:spcBef>
                <a:spcPts val="650"/>
              </a:spcBef>
              <a:spcAft>
                <a:spcPts val="1425"/>
              </a:spcAft>
              <a:buFont typeface="Arial" charset="0"/>
              <a:buChar char="•"/>
            </a:pPr>
            <a:r>
              <a:rPr lang="en-US" sz="3200" dirty="0" smtClean="0">
                <a:solidFill>
                  <a:srgbClr val="000000"/>
                </a:solidFill>
                <a:latin typeface="Calibri" charset="0"/>
              </a:rPr>
              <a:t> </a:t>
            </a:r>
            <a:r>
              <a:rPr lang="en-US" sz="3200" dirty="0" err="1" smtClean="0">
                <a:solidFill>
                  <a:srgbClr val="000000"/>
                </a:solidFill>
                <a:latin typeface="Calibri" charset="0"/>
              </a:rPr>
              <a:t>LmSDM</a:t>
            </a:r>
            <a:endParaRPr lang="en-US" sz="3200" dirty="0" smtClean="0">
              <a:solidFill>
                <a:srgbClr val="000000"/>
              </a:solidFill>
              <a:latin typeface="Calibri" charset="0"/>
            </a:endParaRPr>
          </a:p>
          <a:p>
            <a:pPr lvl="1" eaLnBrk="1">
              <a:spcBef>
                <a:spcPts val="650"/>
              </a:spcBef>
              <a:spcAft>
                <a:spcPts val="1425"/>
              </a:spcAft>
              <a:buFont typeface="Arial" charset="0"/>
              <a:buChar char="•"/>
            </a:pPr>
            <a:r>
              <a:rPr lang="en-US" sz="3200" dirty="0" smtClean="0">
                <a:solidFill>
                  <a:srgbClr val="000000"/>
                </a:solidFill>
                <a:latin typeface="Calibri" charset="0"/>
              </a:rPr>
              <a:t> </a:t>
            </a:r>
            <a:r>
              <a:rPr lang="en-US" sz="3200" dirty="0" err="1" smtClean="0">
                <a:solidFill>
                  <a:srgbClr val="000000"/>
                </a:solidFill>
                <a:latin typeface="Calibri" charset="0"/>
              </a:rPr>
              <a:t>LmRAD</a:t>
            </a:r>
            <a:endParaRPr lang="en-US" sz="3200" dirty="0">
              <a:solidFill>
                <a:srgbClr val="000000"/>
              </a:solidFill>
              <a:latin typeface="Calibri" charset="0"/>
            </a:endParaRPr>
          </a:p>
          <a:p>
            <a:pPr eaLnBrk="1" hangingPunct="1">
              <a:lnSpc>
                <a:spcPct val="100000"/>
              </a:lnSpc>
              <a:spcBef>
                <a:spcPts val="650"/>
              </a:spcBef>
              <a:spcAft>
                <a:spcPts val="1425"/>
              </a:spcAft>
              <a:buFont typeface="Arial" charset="0"/>
              <a:buChar char="•"/>
            </a:pPr>
            <a:r>
              <a:rPr lang="en-US" sz="3200" dirty="0" smtClean="0">
                <a:solidFill>
                  <a:srgbClr val="000000"/>
                </a:solidFill>
                <a:latin typeface="Calibri" charset="0"/>
              </a:rPr>
              <a:t>Metadata for everything</a:t>
            </a:r>
            <a:endParaRPr lang="en-US" sz="3200" dirty="0">
              <a:solidFill>
                <a:srgbClr val="000000"/>
              </a:solidFill>
              <a:latin typeface="Calibri" charset="0"/>
            </a:endParaRPr>
          </a:p>
          <a:p>
            <a:pPr eaLnBrk="1" hangingPunct="1">
              <a:lnSpc>
                <a:spcPct val="100000"/>
              </a:lnSpc>
              <a:spcBef>
                <a:spcPts val="650"/>
              </a:spcBef>
              <a:spcAft>
                <a:spcPts val="1425"/>
              </a:spcAft>
              <a:buFont typeface="Arial" charset="0"/>
              <a:buChar char="•"/>
            </a:pPr>
            <a:r>
              <a:rPr lang="en-US" sz="3200" dirty="0" smtClean="0">
                <a:solidFill>
                  <a:srgbClr val="000000"/>
                </a:solidFill>
                <a:latin typeface="Calibri" charset="0"/>
              </a:rPr>
              <a:t>Clients for </a:t>
            </a:r>
            <a:r>
              <a:rPr lang="en-US" sz="3200" dirty="0" smtClean="0">
                <a:solidFill>
                  <a:srgbClr val="000000"/>
                </a:solidFill>
                <a:latin typeface="Calibri" charset="0"/>
              </a:rPr>
              <a:t>easy access</a:t>
            </a:r>
            <a:endParaRPr lang="en-US" sz="3200" dirty="0">
              <a:solidFill>
                <a:srgbClr val="000000"/>
              </a:solidFill>
              <a:latin typeface="Calibri" charset="0"/>
            </a:endParaRPr>
          </a:p>
        </p:txBody>
      </p:sp>
      <p:sp>
        <p:nvSpPr>
          <p:cNvPr id="4" name="Title 3"/>
          <p:cNvSpPr>
            <a:spLocks noGrp="1"/>
          </p:cNvSpPr>
          <p:nvPr>
            <p:ph type="title"/>
          </p:nvPr>
        </p:nvSpPr>
        <p:spPr/>
        <p:txBody>
          <a:bodyPr/>
          <a:lstStyle/>
          <a:p>
            <a:r>
              <a:rPr lang="en-US" sz="3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Domain science</a:t>
            </a:r>
            <a:br>
              <a:rPr lang="en-US" sz="32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endParaRPr lang="en-US" sz="3200" dirty="0">
              <a:solidFill>
                <a:srgbClr val="0A1C30"/>
              </a:solidFill>
            </a:endParaRPr>
          </a:p>
        </p:txBody>
      </p:sp>
      <p:pic>
        <p:nvPicPr>
          <p:cNvPr id="7" name="Picture 6" descr="lm_owl.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8228" y="3429000"/>
            <a:ext cx="5519461" cy="3289316"/>
          </a:xfrm>
          <a:prstGeom prst="rect">
            <a:avLst/>
          </a:prstGeom>
        </p:spPr>
      </p:pic>
    </p:spTree>
    <p:extLst>
      <p:ext uri="{BB962C8B-B14F-4D97-AF65-F5344CB8AC3E}">
        <p14:creationId xmlns:p14="http://schemas.microsoft.com/office/powerpoint/2010/main" val="1770257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214" y="1751153"/>
            <a:ext cx="1665287" cy="879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5" name="Group 3"/>
          <p:cNvGrpSpPr>
            <a:grpSpLocks/>
          </p:cNvGrpSpPr>
          <p:nvPr/>
        </p:nvGrpSpPr>
        <p:grpSpPr bwMode="auto">
          <a:xfrm>
            <a:off x="1383614" y="1827353"/>
            <a:ext cx="2159000" cy="1720850"/>
            <a:chOff x="437" y="1319"/>
            <a:chExt cx="1360" cy="1084"/>
          </a:xfrm>
        </p:grpSpPr>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 y="1899"/>
              <a:ext cx="590" cy="5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 y="1611"/>
              <a:ext cx="591" cy="5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6" y="1319"/>
              <a:ext cx="590" cy="5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pic>
        <p:nvPicPr>
          <p:cNvPr id="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2939" y="4667585"/>
            <a:ext cx="1119187" cy="1568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 name="AutoShape 8"/>
          <p:cNvSpPr>
            <a:spLocks noChangeArrowheads="1"/>
          </p:cNvSpPr>
          <p:nvPr/>
        </p:nvSpPr>
        <p:spPr bwMode="auto">
          <a:xfrm rot="2160000">
            <a:off x="3361639" y="3227528"/>
            <a:ext cx="1327150" cy="457200"/>
          </a:xfrm>
          <a:custGeom>
            <a:avLst/>
            <a:gdLst>
              <a:gd name="T0" fmla="*/ 1327150 w 1327150"/>
              <a:gd name="T1" fmla="*/ 228600 h 457200"/>
              <a:gd name="T2" fmla="*/ 663575 w 1327150"/>
              <a:gd name="T3" fmla="*/ 457200 h 457200"/>
              <a:gd name="T4" fmla="*/ 0 w 1327150"/>
              <a:gd name="T5" fmla="*/ 228600 h 457200"/>
              <a:gd name="T6" fmla="*/ 663575 w 1327150"/>
              <a:gd name="T7" fmla="*/ 0 h 457200"/>
              <a:gd name="T8" fmla="*/ 0 60000 65536"/>
              <a:gd name="T9" fmla="*/ 5898240 60000 65536"/>
              <a:gd name="T10" fmla="*/ 11796480 60000 65536"/>
              <a:gd name="T11" fmla="*/ 17694720 60000 65536"/>
              <a:gd name="T12" fmla="*/ 0 w 1327150"/>
              <a:gd name="T13" fmla="*/ 0 h 457200"/>
              <a:gd name="T14" fmla="*/ 1327150 w 1327150"/>
              <a:gd name="T15" fmla="*/ 457200 h 457200"/>
            </a:gdLst>
            <a:ahLst/>
            <a:cxnLst>
              <a:cxn ang="T8">
                <a:pos x="T0" y="T1"/>
              </a:cxn>
              <a:cxn ang="T9">
                <a:pos x="T2" y="T3"/>
              </a:cxn>
              <a:cxn ang="T10">
                <a:pos x="T4" y="T5"/>
              </a:cxn>
              <a:cxn ang="T11">
                <a:pos x="T6" y="T7"/>
              </a:cxn>
            </a:cxnLst>
            <a:rect l="T12" t="T13" r="T14" b="T15"/>
            <a:pathLst>
              <a:path w="1327150" h="457200">
                <a:moveTo>
                  <a:pt x="0" y="6447"/>
                </a:moveTo>
                <a:lnTo>
                  <a:pt x="1841" y="6447"/>
                </a:lnTo>
                <a:lnTo>
                  <a:pt x="1841" y="0"/>
                </a:lnTo>
                <a:lnTo>
                  <a:pt x="3688" y="635"/>
                </a:lnTo>
                <a:lnTo>
                  <a:pt x="1841" y="1269"/>
                </a:lnTo>
                <a:lnTo>
                  <a:pt x="1841" y="-5178"/>
                </a:lnTo>
                <a:lnTo>
                  <a:pt x="0" y="-5178"/>
                </a:lnTo>
                <a:lnTo>
                  <a:pt x="0" y="6447"/>
                </a:lnTo>
                <a:close/>
              </a:path>
            </a:pathLst>
          </a:custGeom>
          <a:solidFill>
            <a:srgbClr val="D9D9D9"/>
          </a:solidFill>
          <a:ln w="9360">
            <a:solidFill>
              <a:srgbClr val="4A7EB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AutoShape 9"/>
          <p:cNvSpPr>
            <a:spLocks noChangeArrowheads="1"/>
          </p:cNvSpPr>
          <p:nvPr/>
        </p:nvSpPr>
        <p:spPr bwMode="auto">
          <a:xfrm rot="19080000">
            <a:off x="3198126" y="4959490"/>
            <a:ext cx="1460500" cy="457200"/>
          </a:xfrm>
          <a:custGeom>
            <a:avLst/>
            <a:gdLst>
              <a:gd name="T0" fmla="*/ 1460500 w 1460500"/>
              <a:gd name="T1" fmla="*/ 228600 h 457200"/>
              <a:gd name="T2" fmla="*/ 730250 w 1460500"/>
              <a:gd name="T3" fmla="*/ 457200 h 457200"/>
              <a:gd name="T4" fmla="*/ 0 w 1460500"/>
              <a:gd name="T5" fmla="*/ 228600 h 457200"/>
              <a:gd name="T6" fmla="*/ 730250 w 1460500"/>
              <a:gd name="T7" fmla="*/ 0 h 457200"/>
              <a:gd name="T8" fmla="*/ 0 60000 65536"/>
              <a:gd name="T9" fmla="*/ 5898240 60000 65536"/>
              <a:gd name="T10" fmla="*/ 11796480 60000 65536"/>
              <a:gd name="T11" fmla="*/ 17694720 60000 65536"/>
              <a:gd name="T12" fmla="*/ 0 w 1460500"/>
              <a:gd name="T13" fmla="*/ 0 h 457200"/>
              <a:gd name="T14" fmla="*/ 1460500 w 1460500"/>
              <a:gd name="T15" fmla="*/ 457200 h 457200"/>
            </a:gdLst>
            <a:ahLst/>
            <a:cxnLst>
              <a:cxn ang="T8">
                <a:pos x="T0" y="T1"/>
              </a:cxn>
              <a:cxn ang="T9">
                <a:pos x="T2" y="T3"/>
              </a:cxn>
              <a:cxn ang="T10">
                <a:pos x="T4" y="T5"/>
              </a:cxn>
              <a:cxn ang="T11">
                <a:pos x="T6" y="T7"/>
              </a:cxn>
            </a:cxnLst>
            <a:rect l="T12" t="T13" r="T14" b="T15"/>
            <a:pathLst>
              <a:path w="1460500" h="457200">
                <a:moveTo>
                  <a:pt x="0" y="6452"/>
                </a:moveTo>
                <a:lnTo>
                  <a:pt x="1843" y="6452"/>
                </a:lnTo>
                <a:lnTo>
                  <a:pt x="1843" y="0"/>
                </a:lnTo>
                <a:lnTo>
                  <a:pt x="4058" y="635"/>
                </a:lnTo>
                <a:lnTo>
                  <a:pt x="1843" y="1270"/>
                </a:lnTo>
                <a:lnTo>
                  <a:pt x="1843" y="-5183"/>
                </a:lnTo>
                <a:lnTo>
                  <a:pt x="0" y="-5183"/>
                </a:lnTo>
                <a:lnTo>
                  <a:pt x="0" y="6452"/>
                </a:lnTo>
                <a:close/>
              </a:path>
            </a:pathLst>
          </a:custGeom>
          <a:solidFill>
            <a:srgbClr val="D9D9D9"/>
          </a:solidFill>
          <a:ln w="9360">
            <a:solidFill>
              <a:srgbClr val="4A7EB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12" name="Group 10"/>
          <p:cNvGrpSpPr>
            <a:grpSpLocks/>
          </p:cNvGrpSpPr>
          <p:nvPr/>
        </p:nvGrpSpPr>
        <p:grpSpPr bwMode="auto">
          <a:xfrm>
            <a:off x="8146364" y="3441840"/>
            <a:ext cx="2555875" cy="1665288"/>
            <a:chOff x="4697" y="2336"/>
            <a:chExt cx="1610" cy="1049"/>
          </a:xfrm>
        </p:grpSpPr>
        <p:pic>
          <p:nvPicPr>
            <p:cNvPr id="13"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7" y="2336"/>
              <a:ext cx="1186" cy="62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4"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 y="2442"/>
              <a:ext cx="1186" cy="62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5"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8" y="2548"/>
              <a:ext cx="1186" cy="62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4" y="2653"/>
              <a:ext cx="1186" cy="62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7"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0" y="2759"/>
              <a:ext cx="1187" cy="62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sp>
        <p:nvSpPr>
          <p:cNvPr id="18" name="AutoShape 16"/>
          <p:cNvSpPr>
            <a:spLocks noChangeArrowheads="1"/>
          </p:cNvSpPr>
          <p:nvPr/>
        </p:nvSpPr>
        <p:spPr bwMode="auto">
          <a:xfrm>
            <a:off x="7487551" y="4148278"/>
            <a:ext cx="900113" cy="457200"/>
          </a:xfrm>
          <a:custGeom>
            <a:avLst/>
            <a:gdLst>
              <a:gd name="T0" fmla="*/ 900113 w 900113"/>
              <a:gd name="T1" fmla="*/ 228600 h 457200"/>
              <a:gd name="T2" fmla="*/ 450057 w 900113"/>
              <a:gd name="T3" fmla="*/ 457200 h 457200"/>
              <a:gd name="T4" fmla="*/ 0 w 900113"/>
              <a:gd name="T5" fmla="*/ 228600 h 457200"/>
              <a:gd name="T6" fmla="*/ 450057 w 900113"/>
              <a:gd name="T7" fmla="*/ 0 h 457200"/>
              <a:gd name="T8" fmla="*/ 0 60000 65536"/>
              <a:gd name="T9" fmla="*/ 5898240 60000 65536"/>
              <a:gd name="T10" fmla="*/ 11796480 60000 65536"/>
              <a:gd name="T11" fmla="*/ 17694720 60000 65536"/>
              <a:gd name="T12" fmla="*/ 0 w 900113"/>
              <a:gd name="T13" fmla="*/ 0 h 457200"/>
              <a:gd name="T14" fmla="*/ 900113 w 900113"/>
              <a:gd name="T15" fmla="*/ 457200 h 457200"/>
            </a:gdLst>
            <a:ahLst/>
            <a:cxnLst>
              <a:cxn ang="T8">
                <a:pos x="T0" y="T1"/>
              </a:cxn>
              <a:cxn ang="T9">
                <a:pos x="T2" y="T3"/>
              </a:cxn>
              <a:cxn ang="T10">
                <a:pos x="T4" y="T5"/>
              </a:cxn>
              <a:cxn ang="T11">
                <a:pos x="T6" y="T7"/>
              </a:cxn>
            </a:cxnLst>
            <a:rect l="T12" t="T13" r="T14" b="T15"/>
            <a:pathLst>
              <a:path w="900113" h="457200">
                <a:moveTo>
                  <a:pt x="0" y="6447"/>
                </a:moveTo>
                <a:lnTo>
                  <a:pt x="1841" y="6447"/>
                </a:lnTo>
                <a:lnTo>
                  <a:pt x="1841" y="0"/>
                </a:lnTo>
                <a:lnTo>
                  <a:pt x="2502" y="635"/>
                </a:lnTo>
                <a:lnTo>
                  <a:pt x="1841" y="1269"/>
                </a:lnTo>
                <a:lnTo>
                  <a:pt x="1841" y="-5178"/>
                </a:lnTo>
                <a:lnTo>
                  <a:pt x="0" y="-5178"/>
                </a:lnTo>
                <a:lnTo>
                  <a:pt x="0" y="6447"/>
                </a:lnTo>
                <a:close/>
              </a:path>
            </a:pathLst>
          </a:custGeom>
          <a:solidFill>
            <a:srgbClr val="D9D9D9"/>
          </a:solidFill>
          <a:ln w="9360">
            <a:solidFill>
              <a:srgbClr val="4A7EB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9" name="Picture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0301" y="5511940"/>
            <a:ext cx="2182813" cy="12128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0" name="Picture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7539" y="2933840"/>
            <a:ext cx="1236662" cy="12366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1"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77676" y="3778390"/>
            <a:ext cx="2647950" cy="930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2" name="Right Arrow 1"/>
          <p:cNvSpPr>
            <a:spLocks noChangeArrowheads="1"/>
          </p:cNvSpPr>
          <p:nvPr/>
        </p:nvSpPr>
        <p:spPr bwMode="auto">
          <a:xfrm rot="2088435">
            <a:off x="3510864" y="3130690"/>
            <a:ext cx="1385887" cy="330200"/>
          </a:xfrm>
          <a:prstGeom prst="rightArrow">
            <a:avLst>
              <a:gd name="adj1" fmla="val 50000"/>
              <a:gd name="adj2" fmla="val 50016"/>
            </a:avLst>
          </a:prstGeom>
          <a:solidFill>
            <a:srgbClr val="00B8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3" name="Right Arrow 2"/>
          <p:cNvSpPr>
            <a:spLocks noChangeArrowheads="1"/>
          </p:cNvSpPr>
          <p:nvPr/>
        </p:nvSpPr>
        <p:spPr bwMode="auto">
          <a:xfrm rot="19409206">
            <a:off x="3417201" y="5046803"/>
            <a:ext cx="1270000" cy="333375"/>
          </a:xfrm>
          <a:prstGeom prst="rightArrow">
            <a:avLst>
              <a:gd name="adj1" fmla="val 50000"/>
              <a:gd name="adj2" fmla="val 50000"/>
            </a:avLst>
          </a:prstGeom>
          <a:solidFill>
            <a:srgbClr val="00B8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 name="Right Arrow 22"/>
          <p:cNvSpPr>
            <a:spLocks noChangeArrowheads="1"/>
          </p:cNvSpPr>
          <p:nvPr/>
        </p:nvSpPr>
        <p:spPr bwMode="auto">
          <a:xfrm>
            <a:off x="7517714" y="3946665"/>
            <a:ext cx="506412" cy="333375"/>
          </a:xfrm>
          <a:prstGeom prst="rightArrow">
            <a:avLst>
              <a:gd name="adj1" fmla="val 50000"/>
              <a:gd name="adj2" fmla="val 49960"/>
            </a:avLst>
          </a:prstGeom>
          <a:solidFill>
            <a:srgbClr val="00B8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5" name="Rectangle 2"/>
          <p:cNvSpPr>
            <a:spLocks noGrp="1" noChangeArrowheads="1"/>
          </p:cNvSpPr>
          <p:nvPr>
            <p:ph type="title"/>
          </p:nvPr>
        </p:nvSpPr>
        <p:spPr>
          <a:xfrm>
            <a:off x="993775" y="303213"/>
            <a:ext cx="9069388" cy="1260475"/>
          </a:xfrm>
        </p:spPr>
        <p:txBody>
          <a:bodyPr>
            <a:normAutofit fontScale="90000"/>
          </a:bodyPr>
          <a:lstStyle/>
          <a:p>
            <a:pPr algn="ctr" eaLnBrk="1" hangingPunct="1">
              <a:lnSpc>
                <a:spcPct val="100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4400" dirty="0" err="1">
                <a:latin typeface="Calibri" charset="0"/>
                <a:cs typeface="WenQuanYi Micro Hei" charset="0"/>
              </a:rPr>
              <a:t>LmSDM</a:t>
            </a:r>
            <a:r>
              <a:rPr lang="en-US" sz="4400" dirty="0">
                <a:latin typeface="Calibri" charset="0"/>
                <a:cs typeface="WenQuanYi Micro Hei" charset="0"/>
              </a:rPr>
              <a:t>:</a:t>
            </a:r>
            <a:br>
              <a:rPr lang="en-US" sz="4400" dirty="0">
                <a:latin typeface="Calibri" charset="0"/>
                <a:cs typeface="WenQuanYi Micro Hei" charset="0"/>
              </a:rPr>
            </a:br>
            <a:r>
              <a:rPr lang="en-US" sz="4400" dirty="0">
                <a:latin typeface="Calibri" charset="0"/>
                <a:cs typeface="WenQuanYi Micro Hei" charset="0"/>
              </a:rPr>
              <a:t>Species Distribution Modeling</a:t>
            </a:r>
          </a:p>
        </p:txBody>
      </p:sp>
    </p:spTree>
    <p:extLst>
      <p:ext uri="{BB962C8B-B14F-4D97-AF65-F5344CB8AC3E}">
        <p14:creationId xmlns:p14="http://schemas.microsoft.com/office/powerpoint/2010/main" val="229381132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m_logo_pos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137" y="2443791"/>
            <a:ext cx="11862751" cy="2024530"/>
          </a:xfrm>
          <a:prstGeom prst="rect">
            <a:avLst/>
          </a:prstGeom>
        </p:spPr>
      </p:pic>
    </p:spTree>
    <p:extLst>
      <p:ext uri="{BB962C8B-B14F-4D97-AF65-F5344CB8AC3E}">
        <p14:creationId xmlns:p14="http://schemas.microsoft.com/office/powerpoint/2010/main" val="21946793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D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7218" y="1302084"/>
            <a:ext cx="7478649" cy="4960080"/>
          </a:xfrm>
          <a:prstGeom prst="rect">
            <a:avLst/>
          </a:prstGeom>
        </p:spPr>
      </p:pic>
      <p:sp>
        <p:nvSpPr>
          <p:cNvPr id="5" name="Title 1"/>
          <p:cNvSpPr>
            <a:spLocks noGrp="1"/>
          </p:cNvSpPr>
          <p:nvPr>
            <p:ph type="title"/>
          </p:nvPr>
        </p:nvSpPr>
        <p:spPr>
          <a:xfrm>
            <a:off x="1518999" y="211918"/>
            <a:ext cx="8640736" cy="1143000"/>
          </a:xfrm>
        </p:spPr>
        <p:txBody>
          <a:bodyPr/>
          <a:lstStyle/>
          <a:p>
            <a:r>
              <a:rPr lang="en-US" dirty="0" smtClean="0"/>
              <a:t>Submit a Lifemapper SDM experiment from QGIS</a:t>
            </a:r>
            <a:endParaRPr lang="en-US" dirty="0"/>
          </a:p>
        </p:txBody>
      </p:sp>
    </p:spTree>
    <p:extLst>
      <p:ext uri="{BB962C8B-B14F-4D97-AF65-F5344CB8AC3E}">
        <p14:creationId xmlns:p14="http://schemas.microsoft.com/office/powerpoint/2010/main" val="69180214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24454" y="1108506"/>
            <a:ext cx="8174515" cy="810830"/>
          </a:xfrm>
        </p:spPr>
        <p:txBody>
          <a:bodyPr>
            <a:normAutofit/>
          </a:bodyPr>
          <a:lstStyle/>
          <a:p>
            <a:r>
              <a:rPr lang="en-US" sz="32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Provenance Collection Framework </a:t>
            </a:r>
            <a:endParaRPr lang="en-US" sz="32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4173749" y="2231993"/>
            <a:ext cx="3373679" cy="3387449"/>
          </a:xfrm>
          <a:prstGeom prst="rect">
            <a:avLst/>
          </a:prstGeom>
        </p:spPr>
      </p:pic>
    </p:spTree>
    <p:extLst>
      <p:ext uri="{BB962C8B-B14F-4D97-AF65-F5344CB8AC3E}">
        <p14:creationId xmlns:p14="http://schemas.microsoft.com/office/powerpoint/2010/main" val="136584458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9390" y="627962"/>
            <a:ext cx="3690650" cy="523220"/>
          </a:xfrm>
          <a:prstGeom prst="rect">
            <a:avLst/>
          </a:prstGeom>
          <a:noFill/>
        </p:spPr>
        <p:txBody>
          <a:bodyPr wrap="square" rtlCol="0">
            <a:spAutoFit/>
          </a:bodyPr>
          <a:lstStyle/>
          <a:p>
            <a:r>
              <a:rPr lang="en-US" sz="2800"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Why provenance?</a:t>
            </a:r>
            <a:endParaRPr lang="en-US" sz="2800"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6" name="Line 3"/>
          <p:cNvSpPr>
            <a:spLocks noChangeShapeType="1"/>
          </p:cNvSpPr>
          <p:nvPr/>
        </p:nvSpPr>
        <p:spPr bwMode="gray">
          <a:xfrm flipH="1">
            <a:off x="1998528" y="5466398"/>
            <a:ext cx="2300513" cy="308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solidFill>
                <a:prstClr val="black"/>
              </a:solidFill>
              <a:latin typeface="Calibri"/>
            </a:endParaRPr>
          </a:p>
        </p:txBody>
      </p:sp>
      <p:sp>
        <p:nvSpPr>
          <p:cNvPr id="47" name="Line 4"/>
          <p:cNvSpPr>
            <a:spLocks noChangeShapeType="1"/>
          </p:cNvSpPr>
          <p:nvPr/>
        </p:nvSpPr>
        <p:spPr bwMode="gray">
          <a:xfrm flipH="1">
            <a:off x="1998528" y="4628197"/>
            <a:ext cx="3081562"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solidFill>
                <a:prstClr val="black"/>
              </a:solidFill>
              <a:latin typeface="Calibri"/>
            </a:endParaRPr>
          </a:p>
        </p:txBody>
      </p:sp>
      <p:sp>
        <p:nvSpPr>
          <p:cNvPr id="48" name="Line 5"/>
          <p:cNvSpPr>
            <a:spLocks noChangeShapeType="1"/>
          </p:cNvSpPr>
          <p:nvPr/>
        </p:nvSpPr>
        <p:spPr bwMode="gray">
          <a:xfrm flipH="1">
            <a:off x="1998528" y="3797934"/>
            <a:ext cx="3995963"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solidFill>
                <a:prstClr val="black"/>
              </a:solidFill>
              <a:latin typeface="Calibri"/>
            </a:endParaRPr>
          </a:p>
        </p:txBody>
      </p:sp>
      <p:sp>
        <p:nvSpPr>
          <p:cNvPr id="49" name="Line 6"/>
          <p:cNvSpPr>
            <a:spLocks noChangeShapeType="1"/>
          </p:cNvSpPr>
          <p:nvPr/>
        </p:nvSpPr>
        <p:spPr bwMode="gray">
          <a:xfrm flipH="1">
            <a:off x="2002972" y="2969260"/>
            <a:ext cx="4804319" cy="14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solidFill>
                <a:prstClr val="black"/>
              </a:solidFill>
              <a:latin typeface="Calibri"/>
            </a:endParaRPr>
          </a:p>
        </p:txBody>
      </p:sp>
      <p:sp>
        <p:nvSpPr>
          <p:cNvPr id="50" name="Line 7"/>
          <p:cNvSpPr>
            <a:spLocks noChangeShapeType="1"/>
          </p:cNvSpPr>
          <p:nvPr/>
        </p:nvSpPr>
        <p:spPr bwMode="gray">
          <a:xfrm flipH="1">
            <a:off x="2002971" y="2127885"/>
            <a:ext cx="5672681" cy="19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solidFill>
                <a:prstClr val="black"/>
              </a:solidFill>
              <a:latin typeface="Calibri"/>
            </a:endParaRPr>
          </a:p>
        </p:txBody>
      </p:sp>
      <p:sp>
        <p:nvSpPr>
          <p:cNvPr id="51" name="Line 8"/>
          <p:cNvSpPr>
            <a:spLocks noChangeShapeType="1"/>
          </p:cNvSpPr>
          <p:nvPr/>
        </p:nvSpPr>
        <p:spPr bwMode="gray">
          <a:xfrm>
            <a:off x="1778091" y="2146935"/>
            <a:ext cx="0" cy="871538"/>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solidFill>
                <a:prstClr val="black"/>
              </a:solidFill>
              <a:latin typeface="Calibri"/>
            </a:endParaRPr>
          </a:p>
        </p:txBody>
      </p:sp>
      <p:sp>
        <p:nvSpPr>
          <p:cNvPr id="52" name="Line 9"/>
          <p:cNvSpPr>
            <a:spLocks noChangeShapeType="1"/>
          </p:cNvSpPr>
          <p:nvPr/>
        </p:nvSpPr>
        <p:spPr bwMode="gray">
          <a:xfrm>
            <a:off x="1778091" y="3018473"/>
            <a:ext cx="0" cy="81756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solidFill>
                <a:prstClr val="black"/>
              </a:solidFill>
              <a:latin typeface="Calibri"/>
            </a:endParaRPr>
          </a:p>
        </p:txBody>
      </p:sp>
      <p:sp>
        <p:nvSpPr>
          <p:cNvPr id="53" name="Line 10"/>
          <p:cNvSpPr>
            <a:spLocks noChangeShapeType="1"/>
          </p:cNvSpPr>
          <p:nvPr/>
        </p:nvSpPr>
        <p:spPr bwMode="gray">
          <a:xfrm>
            <a:off x="1778091" y="3836035"/>
            <a:ext cx="0" cy="81597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solidFill>
                <a:prstClr val="black"/>
              </a:solidFill>
              <a:latin typeface="Calibri"/>
            </a:endParaRPr>
          </a:p>
        </p:txBody>
      </p:sp>
      <p:sp>
        <p:nvSpPr>
          <p:cNvPr id="54" name="Line 11"/>
          <p:cNvSpPr>
            <a:spLocks noChangeShapeType="1"/>
          </p:cNvSpPr>
          <p:nvPr/>
        </p:nvSpPr>
        <p:spPr bwMode="gray">
          <a:xfrm>
            <a:off x="1778091" y="4653598"/>
            <a:ext cx="0" cy="81597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solidFill>
                <a:prstClr val="black"/>
              </a:solidFill>
              <a:latin typeface="Calibri"/>
            </a:endParaRPr>
          </a:p>
        </p:txBody>
      </p:sp>
      <p:sp>
        <p:nvSpPr>
          <p:cNvPr id="55" name="Text Box 12"/>
          <p:cNvSpPr txBox="1">
            <a:spLocks noChangeArrowheads="1"/>
          </p:cNvSpPr>
          <p:nvPr/>
        </p:nvSpPr>
        <p:spPr bwMode="gray">
          <a:xfrm>
            <a:off x="2034504" y="2416517"/>
            <a:ext cx="207620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400"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Infrastructure VS Data</a:t>
            </a:r>
            <a:endParaRPr lang="en-US" sz="1400"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6" name="Text Box 13"/>
          <p:cNvSpPr txBox="1">
            <a:spLocks noChangeArrowheads="1"/>
          </p:cNvSpPr>
          <p:nvPr/>
        </p:nvSpPr>
        <p:spPr bwMode="gray">
          <a:xfrm>
            <a:off x="2037202" y="3216609"/>
            <a:ext cx="199580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400"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Algorithm Versioning</a:t>
            </a:r>
            <a:endParaRPr lang="en-US" sz="1400"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7" name="Text Box 14"/>
          <p:cNvSpPr txBox="1">
            <a:spLocks noChangeArrowheads="1"/>
          </p:cNvSpPr>
          <p:nvPr/>
        </p:nvSpPr>
        <p:spPr bwMode="gray">
          <a:xfrm>
            <a:off x="1999525" y="4091622"/>
            <a:ext cx="17956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400"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Enable Data Reuse</a:t>
            </a:r>
            <a:endParaRPr lang="en-US" sz="1400"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8" name="Text Box 15"/>
          <p:cNvSpPr txBox="1">
            <a:spLocks noChangeArrowheads="1"/>
          </p:cNvSpPr>
          <p:nvPr/>
        </p:nvSpPr>
        <p:spPr bwMode="gray">
          <a:xfrm>
            <a:off x="2006746" y="4944600"/>
            <a:ext cx="20537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1400"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Check Data Reliability</a:t>
            </a:r>
            <a:endParaRPr lang="en-US" sz="1400"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nvGrpSpPr>
          <p:cNvPr id="59" name="Group 16"/>
          <p:cNvGrpSpPr>
            <a:grpSpLocks/>
          </p:cNvGrpSpPr>
          <p:nvPr/>
        </p:nvGrpSpPr>
        <p:grpSpPr bwMode="auto">
          <a:xfrm>
            <a:off x="4359366" y="2131060"/>
            <a:ext cx="5826125" cy="3343275"/>
            <a:chOff x="1514" y="1446"/>
            <a:chExt cx="3670" cy="2106"/>
          </a:xfrm>
        </p:grpSpPr>
        <p:sp>
          <p:nvSpPr>
            <p:cNvPr id="60" name="Freeform 17"/>
            <p:cNvSpPr>
              <a:spLocks/>
            </p:cNvSpPr>
            <p:nvPr/>
          </p:nvSpPr>
          <p:spPr bwMode="gray">
            <a:xfrm>
              <a:off x="4817" y="1446"/>
              <a:ext cx="363" cy="533"/>
            </a:xfrm>
            <a:custGeom>
              <a:avLst/>
              <a:gdLst>
                <a:gd name="T0" fmla="*/ 308 w 308"/>
                <a:gd name="T1" fmla="*/ 120 h 444"/>
                <a:gd name="T2" fmla="*/ 0 w 308"/>
                <a:gd name="T3" fmla="*/ 444 h 444"/>
                <a:gd name="T4" fmla="*/ 0 w 308"/>
                <a:gd name="T5" fmla="*/ 286 h 444"/>
                <a:gd name="T6" fmla="*/ 308 w 308"/>
                <a:gd name="T7" fmla="*/ 0 h 444"/>
                <a:gd name="T8" fmla="*/ 308 w 308"/>
                <a:gd name="T9" fmla="*/ 120 h 444"/>
              </a:gdLst>
              <a:ahLst/>
              <a:cxnLst>
                <a:cxn ang="0">
                  <a:pos x="T0" y="T1"/>
                </a:cxn>
                <a:cxn ang="0">
                  <a:pos x="T2" y="T3"/>
                </a:cxn>
                <a:cxn ang="0">
                  <a:pos x="T4" y="T5"/>
                </a:cxn>
                <a:cxn ang="0">
                  <a:pos x="T6" y="T7"/>
                </a:cxn>
                <a:cxn ang="0">
                  <a:pos x="T8" y="T9"/>
                </a:cxn>
              </a:cxnLst>
              <a:rect l="0" t="0" r="r" b="b"/>
              <a:pathLst>
                <a:path w="308" h="444">
                  <a:moveTo>
                    <a:pt x="308" y="120"/>
                  </a:moveTo>
                  <a:lnTo>
                    <a:pt x="0" y="444"/>
                  </a:lnTo>
                  <a:lnTo>
                    <a:pt x="0" y="286"/>
                  </a:lnTo>
                  <a:lnTo>
                    <a:pt x="308" y="0"/>
                  </a:lnTo>
                  <a:lnTo>
                    <a:pt x="308" y="120"/>
                  </a:lnTo>
                  <a:close/>
                </a:path>
              </a:pathLst>
            </a:custGeom>
            <a:gradFill rotWithShape="1">
              <a:gsLst>
                <a:gs pos="0">
                  <a:schemeClr val="accent2">
                    <a:gamma/>
                    <a:shade val="46275"/>
                    <a:invGamma/>
                  </a:schemeClr>
                </a:gs>
                <a:gs pos="50000">
                  <a:schemeClr val="accent2"/>
                </a:gs>
                <a:gs pos="100000">
                  <a:schemeClr val="accent2">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en-US">
                <a:solidFill>
                  <a:prstClr val="black"/>
                </a:solidFill>
                <a:latin typeface="Calibri"/>
              </a:endParaRPr>
            </a:p>
          </p:txBody>
        </p:sp>
        <p:sp>
          <p:nvSpPr>
            <p:cNvPr id="61" name="Freeform 18"/>
            <p:cNvSpPr>
              <a:spLocks/>
            </p:cNvSpPr>
            <p:nvPr/>
          </p:nvSpPr>
          <p:spPr bwMode="gray">
            <a:xfrm>
              <a:off x="3078" y="1446"/>
              <a:ext cx="2106" cy="341"/>
            </a:xfrm>
            <a:custGeom>
              <a:avLst/>
              <a:gdLst>
                <a:gd name="T0" fmla="*/ 1478 w 1786"/>
                <a:gd name="T1" fmla="*/ 284 h 284"/>
                <a:gd name="T2" fmla="*/ 0 w 1786"/>
                <a:gd name="T3" fmla="*/ 284 h 284"/>
                <a:gd name="T4" fmla="*/ 446 w 1786"/>
                <a:gd name="T5" fmla="*/ 0 h 284"/>
                <a:gd name="T6" fmla="*/ 1786 w 1786"/>
                <a:gd name="T7" fmla="*/ 0 h 284"/>
                <a:gd name="T8" fmla="*/ 1478 w 1786"/>
                <a:gd name="T9" fmla="*/ 284 h 284"/>
              </a:gdLst>
              <a:ahLst/>
              <a:cxnLst>
                <a:cxn ang="0">
                  <a:pos x="T0" y="T1"/>
                </a:cxn>
                <a:cxn ang="0">
                  <a:pos x="T2" y="T3"/>
                </a:cxn>
                <a:cxn ang="0">
                  <a:pos x="T4" y="T5"/>
                </a:cxn>
                <a:cxn ang="0">
                  <a:pos x="T6" y="T7"/>
                </a:cxn>
                <a:cxn ang="0">
                  <a:pos x="T8" y="T9"/>
                </a:cxn>
              </a:cxnLst>
              <a:rect l="0" t="0" r="r" b="b"/>
              <a:pathLst>
                <a:path w="1786" h="284">
                  <a:moveTo>
                    <a:pt x="1478" y="284"/>
                  </a:moveTo>
                  <a:lnTo>
                    <a:pt x="0" y="284"/>
                  </a:lnTo>
                  <a:lnTo>
                    <a:pt x="446" y="0"/>
                  </a:lnTo>
                  <a:lnTo>
                    <a:pt x="1786" y="0"/>
                  </a:lnTo>
                  <a:lnTo>
                    <a:pt x="1478" y="284"/>
                  </a:lnTo>
                  <a:close/>
                </a:path>
              </a:pathLst>
            </a:custGeom>
            <a:solidFill>
              <a:schemeClr val="accent2"/>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en-US">
                <a:solidFill>
                  <a:prstClr val="black"/>
                </a:solidFill>
                <a:latin typeface="Calibri"/>
              </a:endParaRPr>
            </a:p>
          </p:txBody>
        </p:sp>
        <p:sp>
          <p:nvSpPr>
            <p:cNvPr id="62" name="Freeform 19"/>
            <p:cNvSpPr>
              <a:spLocks/>
            </p:cNvSpPr>
            <p:nvPr/>
          </p:nvSpPr>
          <p:spPr bwMode="gray">
            <a:xfrm>
              <a:off x="4452" y="1970"/>
              <a:ext cx="363" cy="530"/>
            </a:xfrm>
            <a:custGeom>
              <a:avLst/>
              <a:gdLst>
                <a:gd name="T0" fmla="*/ 308 w 308"/>
                <a:gd name="T1" fmla="*/ 120 h 442"/>
                <a:gd name="T2" fmla="*/ 0 w 308"/>
                <a:gd name="T3" fmla="*/ 442 h 442"/>
                <a:gd name="T4" fmla="*/ 0 w 308"/>
                <a:gd name="T5" fmla="*/ 286 h 442"/>
                <a:gd name="T6" fmla="*/ 308 w 308"/>
                <a:gd name="T7" fmla="*/ 0 h 442"/>
                <a:gd name="T8" fmla="*/ 308 w 308"/>
                <a:gd name="T9" fmla="*/ 120 h 442"/>
              </a:gdLst>
              <a:ahLst/>
              <a:cxnLst>
                <a:cxn ang="0">
                  <a:pos x="T0" y="T1"/>
                </a:cxn>
                <a:cxn ang="0">
                  <a:pos x="T2" y="T3"/>
                </a:cxn>
                <a:cxn ang="0">
                  <a:pos x="T4" y="T5"/>
                </a:cxn>
                <a:cxn ang="0">
                  <a:pos x="T6" y="T7"/>
                </a:cxn>
                <a:cxn ang="0">
                  <a:pos x="T8" y="T9"/>
                </a:cxn>
              </a:cxnLst>
              <a:rect l="0" t="0" r="r" b="b"/>
              <a:pathLst>
                <a:path w="308" h="442">
                  <a:moveTo>
                    <a:pt x="308" y="120"/>
                  </a:moveTo>
                  <a:lnTo>
                    <a:pt x="0" y="442"/>
                  </a:lnTo>
                  <a:lnTo>
                    <a:pt x="0" y="286"/>
                  </a:lnTo>
                  <a:lnTo>
                    <a:pt x="308" y="0"/>
                  </a:lnTo>
                  <a:lnTo>
                    <a:pt x="308" y="120"/>
                  </a:lnTo>
                  <a:close/>
                </a:path>
              </a:pathLst>
            </a:custGeom>
            <a:gradFill rotWithShape="1">
              <a:gsLst>
                <a:gs pos="0">
                  <a:schemeClr val="hlink">
                    <a:gamma/>
                    <a:shade val="46275"/>
                    <a:invGamma/>
                  </a:schemeClr>
                </a:gs>
                <a:gs pos="50000">
                  <a:schemeClr val="hlink"/>
                </a:gs>
                <a:gs pos="100000">
                  <a:schemeClr val="hlink">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en-US">
                <a:solidFill>
                  <a:prstClr val="black"/>
                </a:solidFill>
                <a:latin typeface="Calibri"/>
              </a:endParaRPr>
            </a:p>
          </p:txBody>
        </p:sp>
        <p:sp>
          <p:nvSpPr>
            <p:cNvPr id="63" name="Freeform 20"/>
            <p:cNvSpPr>
              <a:spLocks/>
            </p:cNvSpPr>
            <p:nvPr/>
          </p:nvSpPr>
          <p:spPr bwMode="gray">
            <a:xfrm>
              <a:off x="2555" y="1970"/>
              <a:ext cx="2264" cy="340"/>
            </a:xfrm>
            <a:custGeom>
              <a:avLst/>
              <a:gdLst>
                <a:gd name="T0" fmla="*/ 1612 w 1920"/>
                <a:gd name="T1" fmla="*/ 284 h 284"/>
                <a:gd name="T2" fmla="*/ 0 w 1920"/>
                <a:gd name="T3" fmla="*/ 284 h 284"/>
                <a:gd name="T4" fmla="*/ 446 w 1920"/>
                <a:gd name="T5" fmla="*/ 0 h 284"/>
                <a:gd name="T6" fmla="*/ 1920 w 1920"/>
                <a:gd name="T7" fmla="*/ 0 h 284"/>
                <a:gd name="T8" fmla="*/ 1612 w 1920"/>
                <a:gd name="T9" fmla="*/ 284 h 284"/>
              </a:gdLst>
              <a:ahLst/>
              <a:cxnLst>
                <a:cxn ang="0">
                  <a:pos x="T0" y="T1"/>
                </a:cxn>
                <a:cxn ang="0">
                  <a:pos x="T2" y="T3"/>
                </a:cxn>
                <a:cxn ang="0">
                  <a:pos x="T4" y="T5"/>
                </a:cxn>
                <a:cxn ang="0">
                  <a:pos x="T6" y="T7"/>
                </a:cxn>
                <a:cxn ang="0">
                  <a:pos x="T8" y="T9"/>
                </a:cxn>
              </a:cxnLst>
              <a:rect l="0" t="0" r="r" b="b"/>
              <a:pathLst>
                <a:path w="1920" h="284">
                  <a:moveTo>
                    <a:pt x="1612" y="284"/>
                  </a:moveTo>
                  <a:lnTo>
                    <a:pt x="0" y="284"/>
                  </a:lnTo>
                  <a:lnTo>
                    <a:pt x="446" y="0"/>
                  </a:lnTo>
                  <a:lnTo>
                    <a:pt x="1920" y="0"/>
                  </a:lnTo>
                  <a:lnTo>
                    <a:pt x="1612" y="284"/>
                  </a:lnTo>
                  <a:close/>
                </a:path>
              </a:pathLst>
            </a:custGeom>
            <a:solidFill>
              <a:schemeClr val="hlink"/>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en-US">
                <a:solidFill>
                  <a:prstClr val="black"/>
                </a:solidFill>
                <a:latin typeface="Calibri"/>
              </a:endParaRPr>
            </a:p>
          </p:txBody>
        </p:sp>
        <p:sp>
          <p:nvSpPr>
            <p:cNvPr id="64" name="Freeform 21"/>
            <p:cNvSpPr>
              <a:spLocks/>
            </p:cNvSpPr>
            <p:nvPr/>
          </p:nvSpPr>
          <p:spPr bwMode="gray">
            <a:xfrm>
              <a:off x="4086" y="2494"/>
              <a:ext cx="361" cy="532"/>
            </a:xfrm>
            <a:custGeom>
              <a:avLst/>
              <a:gdLst>
                <a:gd name="T0" fmla="*/ 306 w 306"/>
                <a:gd name="T1" fmla="*/ 122 h 444"/>
                <a:gd name="T2" fmla="*/ 0 w 306"/>
                <a:gd name="T3" fmla="*/ 444 h 444"/>
                <a:gd name="T4" fmla="*/ 0 w 306"/>
                <a:gd name="T5" fmla="*/ 286 h 444"/>
                <a:gd name="T6" fmla="*/ 306 w 306"/>
                <a:gd name="T7" fmla="*/ 0 h 444"/>
                <a:gd name="T8" fmla="*/ 306 w 306"/>
                <a:gd name="T9" fmla="*/ 122 h 444"/>
              </a:gdLst>
              <a:ahLst/>
              <a:cxnLst>
                <a:cxn ang="0">
                  <a:pos x="T0" y="T1"/>
                </a:cxn>
                <a:cxn ang="0">
                  <a:pos x="T2" y="T3"/>
                </a:cxn>
                <a:cxn ang="0">
                  <a:pos x="T4" y="T5"/>
                </a:cxn>
                <a:cxn ang="0">
                  <a:pos x="T6" y="T7"/>
                </a:cxn>
                <a:cxn ang="0">
                  <a:pos x="T8" y="T9"/>
                </a:cxn>
              </a:cxnLst>
              <a:rect l="0" t="0" r="r" b="b"/>
              <a:pathLst>
                <a:path w="306" h="444">
                  <a:moveTo>
                    <a:pt x="306" y="122"/>
                  </a:moveTo>
                  <a:lnTo>
                    <a:pt x="0" y="444"/>
                  </a:lnTo>
                  <a:lnTo>
                    <a:pt x="0" y="286"/>
                  </a:lnTo>
                  <a:lnTo>
                    <a:pt x="306" y="0"/>
                  </a:lnTo>
                  <a:lnTo>
                    <a:pt x="306" y="122"/>
                  </a:lnTo>
                  <a:close/>
                </a:path>
              </a:pathLst>
            </a:custGeom>
            <a:gradFill rotWithShape="1">
              <a:gsLst>
                <a:gs pos="0">
                  <a:schemeClr val="folHlink">
                    <a:gamma/>
                    <a:shade val="46275"/>
                    <a:invGamma/>
                  </a:schemeClr>
                </a:gs>
                <a:gs pos="50000">
                  <a:schemeClr val="folHlink"/>
                </a:gs>
                <a:gs pos="100000">
                  <a:schemeClr val="folHlink">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en-US">
                <a:solidFill>
                  <a:prstClr val="black"/>
                </a:solidFill>
                <a:latin typeface="Calibri"/>
              </a:endParaRPr>
            </a:p>
          </p:txBody>
        </p:sp>
        <p:sp>
          <p:nvSpPr>
            <p:cNvPr id="65" name="Freeform 22"/>
            <p:cNvSpPr>
              <a:spLocks/>
            </p:cNvSpPr>
            <p:nvPr/>
          </p:nvSpPr>
          <p:spPr bwMode="gray">
            <a:xfrm>
              <a:off x="3722" y="3019"/>
              <a:ext cx="364" cy="533"/>
            </a:xfrm>
            <a:custGeom>
              <a:avLst/>
              <a:gdLst>
                <a:gd name="T0" fmla="*/ 308 w 308"/>
                <a:gd name="T1" fmla="*/ 122 h 444"/>
                <a:gd name="T2" fmla="*/ 0 w 308"/>
                <a:gd name="T3" fmla="*/ 444 h 444"/>
                <a:gd name="T4" fmla="*/ 0 w 308"/>
                <a:gd name="T5" fmla="*/ 286 h 444"/>
                <a:gd name="T6" fmla="*/ 308 w 308"/>
                <a:gd name="T7" fmla="*/ 0 h 444"/>
                <a:gd name="T8" fmla="*/ 308 w 308"/>
                <a:gd name="T9" fmla="*/ 122 h 444"/>
              </a:gdLst>
              <a:ahLst/>
              <a:cxnLst>
                <a:cxn ang="0">
                  <a:pos x="T0" y="T1"/>
                </a:cxn>
                <a:cxn ang="0">
                  <a:pos x="T2" y="T3"/>
                </a:cxn>
                <a:cxn ang="0">
                  <a:pos x="T4" y="T5"/>
                </a:cxn>
                <a:cxn ang="0">
                  <a:pos x="T6" y="T7"/>
                </a:cxn>
                <a:cxn ang="0">
                  <a:pos x="T8" y="T9"/>
                </a:cxn>
              </a:cxnLst>
              <a:rect l="0" t="0" r="r" b="b"/>
              <a:pathLst>
                <a:path w="308" h="444">
                  <a:moveTo>
                    <a:pt x="308" y="122"/>
                  </a:moveTo>
                  <a:lnTo>
                    <a:pt x="0" y="444"/>
                  </a:lnTo>
                  <a:lnTo>
                    <a:pt x="0" y="286"/>
                  </a:lnTo>
                  <a:lnTo>
                    <a:pt x="308" y="0"/>
                  </a:lnTo>
                  <a:lnTo>
                    <a:pt x="308" y="122"/>
                  </a:lnTo>
                  <a:close/>
                </a:path>
              </a:pathLst>
            </a:custGeom>
            <a:gradFill rotWithShape="1">
              <a:gsLst>
                <a:gs pos="0">
                  <a:schemeClr val="accent1">
                    <a:gamma/>
                    <a:shade val="46275"/>
                    <a:invGamma/>
                  </a:schemeClr>
                </a:gs>
                <a:gs pos="50000">
                  <a:schemeClr val="accent1"/>
                </a:gs>
                <a:gs pos="100000">
                  <a:schemeClr val="accent1">
                    <a:gamma/>
                    <a:shade val="46275"/>
                    <a:invGamma/>
                  </a:scheme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p>
              <a:endParaRPr lang="en-US">
                <a:solidFill>
                  <a:prstClr val="black"/>
                </a:solidFill>
                <a:latin typeface="Calibri"/>
              </a:endParaRPr>
            </a:p>
          </p:txBody>
        </p:sp>
        <p:sp>
          <p:nvSpPr>
            <p:cNvPr id="66" name="Freeform 23"/>
            <p:cNvSpPr>
              <a:spLocks/>
            </p:cNvSpPr>
            <p:nvPr/>
          </p:nvSpPr>
          <p:spPr bwMode="gray">
            <a:xfrm>
              <a:off x="1515" y="3022"/>
              <a:ext cx="2571" cy="340"/>
            </a:xfrm>
            <a:custGeom>
              <a:avLst/>
              <a:gdLst>
                <a:gd name="T0" fmla="*/ 1872 w 2180"/>
                <a:gd name="T1" fmla="*/ 284 h 284"/>
                <a:gd name="T2" fmla="*/ 0 w 2180"/>
                <a:gd name="T3" fmla="*/ 284 h 284"/>
                <a:gd name="T4" fmla="*/ 446 w 2180"/>
                <a:gd name="T5" fmla="*/ 0 h 284"/>
                <a:gd name="T6" fmla="*/ 2180 w 2180"/>
                <a:gd name="T7" fmla="*/ 0 h 284"/>
                <a:gd name="T8" fmla="*/ 1872 w 2180"/>
                <a:gd name="T9" fmla="*/ 284 h 284"/>
              </a:gdLst>
              <a:ahLst/>
              <a:cxnLst>
                <a:cxn ang="0">
                  <a:pos x="T0" y="T1"/>
                </a:cxn>
                <a:cxn ang="0">
                  <a:pos x="T2" y="T3"/>
                </a:cxn>
                <a:cxn ang="0">
                  <a:pos x="T4" y="T5"/>
                </a:cxn>
                <a:cxn ang="0">
                  <a:pos x="T6" y="T7"/>
                </a:cxn>
                <a:cxn ang="0">
                  <a:pos x="T8" y="T9"/>
                </a:cxn>
              </a:cxnLst>
              <a:rect l="0" t="0" r="r" b="b"/>
              <a:pathLst>
                <a:path w="2180" h="284">
                  <a:moveTo>
                    <a:pt x="1872" y="284"/>
                  </a:moveTo>
                  <a:lnTo>
                    <a:pt x="0" y="284"/>
                  </a:lnTo>
                  <a:lnTo>
                    <a:pt x="446" y="0"/>
                  </a:lnTo>
                  <a:lnTo>
                    <a:pt x="2180" y="0"/>
                  </a:lnTo>
                  <a:lnTo>
                    <a:pt x="1872" y="284"/>
                  </a:lnTo>
                  <a:close/>
                </a:path>
              </a:pathLst>
            </a:custGeom>
            <a:solidFill>
              <a:schemeClr val="accent1"/>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en-US">
                <a:solidFill>
                  <a:prstClr val="black"/>
                </a:solidFill>
                <a:latin typeface="Calibri"/>
              </a:endParaRPr>
            </a:p>
          </p:txBody>
        </p:sp>
        <p:sp>
          <p:nvSpPr>
            <p:cNvPr id="67" name="Freeform 24"/>
            <p:cNvSpPr>
              <a:spLocks/>
            </p:cNvSpPr>
            <p:nvPr/>
          </p:nvSpPr>
          <p:spPr bwMode="gray">
            <a:xfrm>
              <a:off x="1888" y="1543"/>
              <a:ext cx="1158" cy="1715"/>
            </a:xfrm>
            <a:custGeom>
              <a:avLst/>
              <a:gdLst>
                <a:gd name="T0" fmla="*/ 12 w 1824"/>
                <a:gd name="T1" fmla="*/ 2464 h 2648"/>
                <a:gd name="T2" fmla="*/ 56 w 1824"/>
                <a:gd name="T3" fmla="*/ 2120 h 2648"/>
                <a:gd name="T4" fmla="*/ 124 w 1824"/>
                <a:gd name="T5" fmla="*/ 1808 h 2648"/>
                <a:gd name="T6" fmla="*/ 212 w 1824"/>
                <a:gd name="T7" fmla="*/ 1524 h 2648"/>
                <a:gd name="T8" fmla="*/ 316 w 1824"/>
                <a:gd name="T9" fmla="*/ 1270 h 2648"/>
                <a:gd name="T10" fmla="*/ 430 w 1824"/>
                <a:gd name="T11" fmla="*/ 1044 h 2648"/>
                <a:gd name="T12" fmla="*/ 550 w 1824"/>
                <a:gd name="T13" fmla="*/ 846 h 2648"/>
                <a:gd name="T14" fmla="*/ 672 w 1824"/>
                <a:gd name="T15" fmla="*/ 674 h 2648"/>
                <a:gd name="T16" fmla="*/ 792 w 1824"/>
                <a:gd name="T17" fmla="*/ 528 h 2648"/>
                <a:gd name="T18" fmla="*/ 906 w 1824"/>
                <a:gd name="T19" fmla="*/ 408 h 2648"/>
                <a:gd name="T20" fmla="*/ 1010 w 1824"/>
                <a:gd name="T21" fmla="*/ 310 h 2648"/>
                <a:gd name="T22" fmla="*/ 1096 w 1824"/>
                <a:gd name="T23" fmla="*/ 236 h 2648"/>
                <a:gd name="T24" fmla="*/ 1164 w 1824"/>
                <a:gd name="T25" fmla="*/ 184 h 2648"/>
                <a:gd name="T26" fmla="*/ 1208 w 1824"/>
                <a:gd name="T27" fmla="*/ 154 h 2648"/>
                <a:gd name="T28" fmla="*/ 1224 w 1824"/>
                <a:gd name="T29" fmla="*/ 144 h 2648"/>
                <a:gd name="T30" fmla="*/ 1728 w 1824"/>
                <a:gd name="T31" fmla="*/ 56 h 2648"/>
                <a:gd name="T32" fmla="*/ 1568 w 1824"/>
                <a:gd name="T33" fmla="*/ 328 h 2648"/>
                <a:gd name="T34" fmla="*/ 1554 w 1824"/>
                <a:gd name="T35" fmla="*/ 332 h 2648"/>
                <a:gd name="T36" fmla="*/ 1514 w 1824"/>
                <a:gd name="T37" fmla="*/ 346 h 2648"/>
                <a:gd name="T38" fmla="*/ 1452 w 1824"/>
                <a:gd name="T39" fmla="*/ 370 h 2648"/>
                <a:gd name="T40" fmla="*/ 1370 w 1824"/>
                <a:gd name="T41" fmla="*/ 410 h 2648"/>
                <a:gd name="T42" fmla="*/ 1270 w 1824"/>
                <a:gd name="T43" fmla="*/ 466 h 2648"/>
                <a:gd name="T44" fmla="*/ 1158 w 1824"/>
                <a:gd name="T45" fmla="*/ 540 h 2648"/>
                <a:gd name="T46" fmla="*/ 1034 w 1824"/>
                <a:gd name="T47" fmla="*/ 636 h 2648"/>
                <a:gd name="T48" fmla="*/ 904 w 1824"/>
                <a:gd name="T49" fmla="*/ 756 h 2648"/>
                <a:gd name="T50" fmla="*/ 770 w 1824"/>
                <a:gd name="T51" fmla="*/ 900 h 2648"/>
                <a:gd name="T52" fmla="*/ 632 w 1824"/>
                <a:gd name="T53" fmla="*/ 1076 h 2648"/>
                <a:gd name="T54" fmla="*/ 498 w 1824"/>
                <a:gd name="T55" fmla="*/ 1280 h 2648"/>
                <a:gd name="T56" fmla="*/ 370 w 1824"/>
                <a:gd name="T57" fmla="*/ 1518 h 2648"/>
                <a:gd name="T58" fmla="*/ 248 w 1824"/>
                <a:gd name="T59" fmla="*/ 1792 h 2648"/>
                <a:gd name="T60" fmla="*/ 138 w 1824"/>
                <a:gd name="T61" fmla="*/ 2104 h 2648"/>
                <a:gd name="T62" fmla="*/ 42 w 1824"/>
                <a:gd name="T63" fmla="*/ 2456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D11364">
                    <a:gamma/>
                    <a:shade val="46275"/>
                    <a:invGamma/>
                  </a:srgbClr>
                </a:gs>
              </a:gsLst>
              <a:lin ang="5400000" scaled="1"/>
            </a:gradFill>
            <a:ln>
              <a:noFill/>
            </a:ln>
            <a:extLst>
              <a:ext uri="{91240B29-F687-4f45-9708-019B960494DF}">
                <a14:hiddenLine xmlns:a14="http://schemas.microsoft.com/office/drawing/2010/main" w="0">
                  <a:solidFill>
                    <a:srgbClr val="FACD69"/>
                  </a:solidFill>
                  <a:prstDash val="solid"/>
                  <a:round/>
                  <a:headEnd/>
                  <a:tailEnd/>
                </a14:hiddenLine>
              </a:ext>
            </a:extLst>
          </p:spPr>
          <p:txBody>
            <a:bodyPr/>
            <a:lstStyle/>
            <a:p>
              <a:endParaRPr lang="en-US">
                <a:solidFill>
                  <a:prstClr val="black"/>
                </a:solidFill>
                <a:latin typeface="Calibri"/>
              </a:endParaRPr>
            </a:p>
          </p:txBody>
        </p:sp>
        <p:sp>
          <p:nvSpPr>
            <p:cNvPr id="68" name="Rectangle 25"/>
            <p:cNvSpPr>
              <a:spLocks noChangeArrowheads="1"/>
            </p:cNvSpPr>
            <p:nvPr/>
          </p:nvSpPr>
          <p:spPr bwMode="gray">
            <a:xfrm>
              <a:off x="3082" y="1787"/>
              <a:ext cx="1743" cy="192"/>
            </a:xfrm>
            <a:prstGeom prst="rect">
              <a:avLst/>
            </a:prstGeom>
            <a:gradFill rotWithShape="1">
              <a:gsLst>
                <a:gs pos="0">
                  <a:schemeClr val="accent2">
                    <a:gamma/>
                    <a:shade val="72549"/>
                    <a:invGamma/>
                  </a:schemeClr>
                </a:gs>
                <a:gs pos="50000">
                  <a:schemeClr val="accent2"/>
                </a:gs>
                <a:gs pos="100000">
                  <a:schemeClr val="accent2">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1600" b="1" dirty="0" smtClean="0">
                  <a:solidFill>
                    <a:srgbClr val="FFFFFF"/>
                  </a:solidFill>
                  <a:latin typeface="Verdana" panose="020B0604030504040204" pitchFamily="34" charset="0"/>
                </a:rPr>
                <a:t>Failure Trace</a:t>
              </a:r>
              <a:endParaRPr lang="en-US" sz="1600" b="1" dirty="0">
                <a:solidFill>
                  <a:srgbClr val="FFFFFF"/>
                </a:solidFill>
                <a:latin typeface="Verdana" panose="020B0604030504040204" pitchFamily="34" charset="0"/>
              </a:endParaRPr>
            </a:p>
          </p:txBody>
        </p:sp>
        <p:sp>
          <p:nvSpPr>
            <p:cNvPr id="69" name="Rectangle 26"/>
            <p:cNvSpPr>
              <a:spLocks noChangeArrowheads="1"/>
            </p:cNvSpPr>
            <p:nvPr/>
          </p:nvSpPr>
          <p:spPr bwMode="gray">
            <a:xfrm>
              <a:off x="2556" y="2310"/>
              <a:ext cx="1900" cy="188"/>
            </a:xfrm>
            <a:prstGeom prst="rect">
              <a:avLst/>
            </a:prstGeom>
            <a:gradFill rotWithShape="1">
              <a:gsLst>
                <a:gs pos="0">
                  <a:schemeClr val="hlink">
                    <a:gamma/>
                    <a:shade val="72549"/>
                    <a:invGamma/>
                  </a:schemeClr>
                </a:gs>
                <a:gs pos="50000">
                  <a:schemeClr val="hlink"/>
                </a:gs>
                <a:gs pos="100000">
                  <a:schemeClr val="hlink">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1600" b="1" dirty="0" smtClean="0">
                  <a:solidFill>
                    <a:srgbClr val="FFFFFF"/>
                  </a:solidFill>
                  <a:latin typeface="Verdana" panose="020B0604030504040204" pitchFamily="34" charset="0"/>
                </a:rPr>
                <a:t>Version Control</a:t>
              </a:r>
              <a:endParaRPr lang="en-US" sz="1600" b="1" dirty="0">
                <a:solidFill>
                  <a:srgbClr val="FFFFFF"/>
                </a:solidFill>
                <a:latin typeface="Verdana" panose="020B0604030504040204" pitchFamily="34" charset="0"/>
              </a:endParaRPr>
            </a:p>
          </p:txBody>
        </p:sp>
        <p:sp>
          <p:nvSpPr>
            <p:cNvPr id="70" name="Freeform 27"/>
            <p:cNvSpPr>
              <a:spLocks/>
            </p:cNvSpPr>
            <p:nvPr/>
          </p:nvSpPr>
          <p:spPr bwMode="gray">
            <a:xfrm>
              <a:off x="2036" y="2494"/>
              <a:ext cx="2415" cy="343"/>
            </a:xfrm>
            <a:custGeom>
              <a:avLst/>
              <a:gdLst>
                <a:gd name="T0" fmla="*/ 1742 w 2048"/>
                <a:gd name="T1" fmla="*/ 286 h 286"/>
                <a:gd name="T2" fmla="*/ 0 w 2048"/>
                <a:gd name="T3" fmla="*/ 286 h 286"/>
                <a:gd name="T4" fmla="*/ 446 w 2048"/>
                <a:gd name="T5" fmla="*/ 0 h 286"/>
                <a:gd name="T6" fmla="*/ 2048 w 2048"/>
                <a:gd name="T7" fmla="*/ 0 h 286"/>
                <a:gd name="T8" fmla="*/ 1742 w 2048"/>
                <a:gd name="T9" fmla="*/ 286 h 286"/>
              </a:gdLst>
              <a:ahLst/>
              <a:cxnLst>
                <a:cxn ang="0">
                  <a:pos x="T0" y="T1"/>
                </a:cxn>
                <a:cxn ang="0">
                  <a:pos x="T2" y="T3"/>
                </a:cxn>
                <a:cxn ang="0">
                  <a:pos x="T4" y="T5"/>
                </a:cxn>
                <a:cxn ang="0">
                  <a:pos x="T6" y="T7"/>
                </a:cxn>
                <a:cxn ang="0">
                  <a:pos x="T8" y="T9"/>
                </a:cxn>
              </a:cxnLst>
              <a:rect l="0" t="0" r="r" b="b"/>
              <a:pathLst>
                <a:path w="2048" h="286">
                  <a:moveTo>
                    <a:pt x="1742" y="286"/>
                  </a:moveTo>
                  <a:lnTo>
                    <a:pt x="0" y="286"/>
                  </a:lnTo>
                  <a:lnTo>
                    <a:pt x="446" y="0"/>
                  </a:lnTo>
                  <a:lnTo>
                    <a:pt x="2048" y="0"/>
                  </a:lnTo>
                  <a:lnTo>
                    <a:pt x="1742" y="286"/>
                  </a:lnTo>
                  <a:close/>
                </a:path>
              </a:pathLst>
            </a:custGeom>
            <a:solidFill>
              <a:schemeClr val="folHlink"/>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p>
              <a:endParaRPr lang="en-US">
                <a:solidFill>
                  <a:prstClr val="black"/>
                </a:solidFill>
                <a:latin typeface="Calibri"/>
              </a:endParaRPr>
            </a:p>
          </p:txBody>
        </p:sp>
        <p:sp>
          <p:nvSpPr>
            <p:cNvPr id="71" name="Rectangle 28"/>
            <p:cNvSpPr>
              <a:spLocks noChangeArrowheads="1"/>
            </p:cNvSpPr>
            <p:nvPr/>
          </p:nvSpPr>
          <p:spPr bwMode="gray">
            <a:xfrm>
              <a:off x="2038" y="2836"/>
              <a:ext cx="2056" cy="188"/>
            </a:xfrm>
            <a:prstGeom prst="rect">
              <a:avLst/>
            </a:prstGeom>
            <a:gradFill rotWithShape="1">
              <a:gsLst>
                <a:gs pos="0">
                  <a:schemeClr val="folHlink">
                    <a:gamma/>
                    <a:shade val="72549"/>
                    <a:invGamma/>
                  </a:schemeClr>
                </a:gs>
                <a:gs pos="50000">
                  <a:schemeClr val="folHlink"/>
                </a:gs>
                <a:gs pos="100000">
                  <a:schemeClr val="folHlink">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1600" b="1" dirty="0" smtClean="0">
                  <a:solidFill>
                    <a:srgbClr val="FFFFFF"/>
                  </a:solidFill>
                  <a:latin typeface="Verdana" panose="020B0604030504040204" pitchFamily="34" charset="0"/>
                </a:rPr>
                <a:t>Data Lineage</a:t>
              </a:r>
              <a:endParaRPr lang="en-US" sz="1600" b="1" dirty="0">
                <a:solidFill>
                  <a:srgbClr val="FFFFFF"/>
                </a:solidFill>
                <a:latin typeface="Verdana" panose="020B0604030504040204" pitchFamily="34" charset="0"/>
              </a:endParaRPr>
            </a:p>
          </p:txBody>
        </p:sp>
        <p:sp>
          <p:nvSpPr>
            <p:cNvPr id="72" name="Rectangle 29"/>
            <p:cNvSpPr>
              <a:spLocks noChangeArrowheads="1"/>
            </p:cNvSpPr>
            <p:nvPr/>
          </p:nvSpPr>
          <p:spPr bwMode="gray">
            <a:xfrm>
              <a:off x="1514" y="3363"/>
              <a:ext cx="2213" cy="187"/>
            </a:xfrm>
            <a:prstGeom prst="rect">
              <a:avLst/>
            </a:prstGeom>
            <a:gradFill rotWithShape="1">
              <a:gsLst>
                <a:gs pos="0">
                  <a:schemeClr val="accent1">
                    <a:gamma/>
                    <a:shade val="72549"/>
                    <a:invGamma/>
                  </a:schemeClr>
                </a:gs>
                <a:gs pos="50000">
                  <a:schemeClr val="accent1"/>
                </a:gs>
                <a:gs pos="100000">
                  <a:schemeClr val="accent1">
                    <a:gamma/>
                    <a:shade val="72549"/>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sz="1600" b="1" dirty="0" smtClean="0">
                  <a:solidFill>
                    <a:srgbClr val="FFFFFF"/>
                  </a:solidFill>
                  <a:latin typeface="Verdana" panose="020B0604030504040204" pitchFamily="34" charset="0"/>
                </a:rPr>
                <a:t>Data Quality</a:t>
              </a:r>
              <a:endParaRPr lang="en-US" sz="1600" b="1" dirty="0">
                <a:solidFill>
                  <a:srgbClr val="FFFFFF"/>
                </a:solidFill>
                <a:latin typeface="Verdana" panose="020B0604030504040204" pitchFamily="34" charset="0"/>
              </a:endParaRPr>
            </a:p>
          </p:txBody>
        </p:sp>
      </p:grpSp>
    </p:spTree>
    <p:extLst>
      <p:ext uri="{BB962C8B-B14F-4D97-AF65-F5344CB8AC3E}">
        <p14:creationId xmlns:p14="http://schemas.microsoft.com/office/powerpoint/2010/main" val="280044100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285" y="391026"/>
            <a:ext cx="6625281" cy="1167113"/>
          </a:xfrm>
        </p:spPr>
        <p:txBody>
          <a:bodyPr>
            <a:normAutofit/>
          </a:bodyPr>
          <a:lstStyle/>
          <a:p>
            <a:r>
              <a:rPr lang="en-US" sz="28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Karma </a:t>
            </a:r>
            <a:r>
              <a:rPr lang="en-US"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Provenance </a:t>
            </a:r>
            <a:r>
              <a:rPr lang="en-US" sz="28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Collection Tool</a:t>
            </a:r>
            <a:r>
              <a:rPr lang="en-US"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p:txBody>
      </p:sp>
      <p:pic>
        <p:nvPicPr>
          <p:cNvPr id="6" name="Picture 5"/>
          <p:cNvPicPr>
            <a:picLocks noChangeAspect="1"/>
          </p:cNvPicPr>
          <p:nvPr/>
        </p:nvPicPr>
        <p:blipFill>
          <a:blip r:embed="rId3"/>
          <a:stretch>
            <a:fillRect/>
          </a:stretch>
        </p:blipFill>
        <p:spPr>
          <a:xfrm>
            <a:off x="6630480" y="399213"/>
            <a:ext cx="4991049" cy="1257385"/>
          </a:xfrm>
          <a:prstGeom prst="rect">
            <a:avLst/>
          </a:prstGeom>
        </p:spPr>
      </p:pic>
      <p:sp>
        <p:nvSpPr>
          <p:cNvPr id="9" name="Right Arrow 8"/>
          <p:cNvSpPr/>
          <p:nvPr/>
        </p:nvSpPr>
        <p:spPr>
          <a:xfrm>
            <a:off x="3211727" y="2432670"/>
            <a:ext cx="4495800" cy="503808"/>
          </a:xfrm>
          <a:prstGeom prst="righ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a:endParaRPr>
          </a:p>
        </p:txBody>
      </p:sp>
      <p:grpSp>
        <p:nvGrpSpPr>
          <p:cNvPr id="10" name="Group 9"/>
          <p:cNvGrpSpPr/>
          <p:nvPr/>
        </p:nvGrpSpPr>
        <p:grpSpPr>
          <a:xfrm>
            <a:off x="7783727" y="3956670"/>
            <a:ext cx="1295400" cy="1371600"/>
            <a:chOff x="533400" y="3657600"/>
            <a:chExt cx="1295400" cy="1371600"/>
          </a:xfrm>
        </p:grpSpPr>
        <p:sp>
          <p:nvSpPr>
            <p:cNvPr id="31" name="Rectangle 30"/>
            <p:cNvSpPr/>
            <p:nvPr/>
          </p:nvSpPr>
          <p:spPr>
            <a:xfrm>
              <a:off x="533400" y="3657600"/>
              <a:ext cx="1295400" cy="1371600"/>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dirty="0" smtClean="0">
                  <a:solidFill>
                    <a:prstClr val="black"/>
                  </a:solidFill>
                  <a:latin typeface="Calibri"/>
                </a:rPr>
                <a:t>Karma Visualization Client</a:t>
              </a:r>
              <a:endParaRPr lang="en-US" sz="1200" dirty="0">
                <a:solidFill>
                  <a:prstClr val="black"/>
                </a:solidFill>
                <a:latin typeface="Calibri"/>
              </a:endParaRPr>
            </a:p>
          </p:txBody>
        </p:sp>
        <p:sp>
          <p:nvSpPr>
            <p:cNvPr id="32" name="Rounded Rectangle 31"/>
            <p:cNvSpPr/>
            <p:nvPr/>
          </p:nvSpPr>
          <p:spPr>
            <a:xfrm>
              <a:off x="609600" y="4239399"/>
              <a:ext cx="1143000" cy="713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dirty="0" smtClean="0">
                  <a:solidFill>
                    <a:prstClr val="white"/>
                  </a:solidFill>
                  <a:latin typeface="Calibri"/>
                </a:rPr>
                <a:t>Karma  Retrieval and Visualization Plug-in</a:t>
              </a:r>
              <a:endParaRPr lang="en-US" sz="1100" dirty="0">
                <a:solidFill>
                  <a:prstClr val="white"/>
                </a:solidFill>
                <a:latin typeface="Calibri"/>
              </a:endParaRPr>
            </a:p>
          </p:txBody>
        </p:sp>
      </p:grpSp>
      <p:sp>
        <p:nvSpPr>
          <p:cNvPr id="11" name="Rectangle 10"/>
          <p:cNvSpPr/>
          <p:nvPr/>
        </p:nvSpPr>
        <p:spPr>
          <a:xfrm>
            <a:off x="4469028" y="3270870"/>
            <a:ext cx="2019299" cy="609600"/>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dirty="0" smtClean="0">
                <a:solidFill>
                  <a:prstClr val="black"/>
                </a:solidFill>
                <a:latin typeface="Calibri"/>
              </a:rPr>
              <a:t>Karma Adaptor(s)</a:t>
            </a:r>
            <a:endParaRPr lang="en-US" sz="1200" dirty="0">
              <a:solidFill>
                <a:prstClr val="black"/>
              </a:solidFill>
              <a:latin typeface="Calibri"/>
            </a:endParaRPr>
          </a:p>
        </p:txBody>
      </p:sp>
      <p:sp>
        <p:nvSpPr>
          <p:cNvPr id="12" name="Rectangle 11"/>
          <p:cNvSpPr/>
          <p:nvPr/>
        </p:nvSpPr>
        <p:spPr>
          <a:xfrm>
            <a:off x="3821327" y="4490070"/>
            <a:ext cx="3352800" cy="425577"/>
          </a:xfrm>
          <a:prstGeom prst="rect">
            <a:avLst/>
          </a:prstGeom>
        </p:spPr>
        <p:style>
          <a:lnRef idx="2">
            <a:schemeClr val="accent6"/>
          </a:lnRef>
          <a:fillRef idx="1">
            <a:schemeClr val="lt1"/>
          </a:fillRef>
          <a:effectRef idx="0">
            <a:schemeClr val="accent6"/>
          </a:effectRef>
          <a:fontRef idx="minor">
            <a:schemeClr val="dk1"/>
          </a:fontRef>
        </p:style>
        <p:txBody>
          <a:bodyPr rtlCol="0" anchor="b"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dirty="0" smtClean="0">
                <a:solidFill>
                  <a:prstClr val="black"/>
                </a:solidFill>
                <a:latin typeface="Calibri"/>
              </a:rPr>
              <a:t>Karma Service</a:t>
            </a:r>
            <a:endParaRPr lang="en-US" sz="1200" dirty="0">
              <a:solidFill>
                <a:prstClr val="black"/>
              </a:solidFill>
              <a:latin typeface="Calibri"/>
            </a:endParaRPr>
          </a:p>
        </p:txBody>
      </p:sp>
      <p:sp>
        <p:nvSpPr>
          <p:cNvPr id="13" name="Flowchart: Magnetic Disk 12"/>
          <p:cNvSpPr/>
          <p:nvPr/>
        </p:nvSpPr>
        <p:spPr>
          <a:xfrm>
            <a:off x="4526177" y="5497434"/>
            <a:ext cx="1981200" cy="457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prstClr val="white"/>
                </a:solidFill>
                <a:latin typeface="Calibri"/>
              </a:rPr>
              <a:t>Relational Provenance Store</a:t>
            </a:r>
            <a:endParaRPr lang="en-US" sz="1200" dirty="0">
              <a:solidFill>
                <a:prstClr val="white"/>
              </a:solidFill>
              <a:latin typeface="Calibri"/>
            </a:endParaRPr>
          </a:p>
        </p:txBody>
      </p:sp>
      <p:sp>
        <p:nvSpPr>
          <p:cNvPr id="14" name="Up-Down Arrow 13"/>
          <p:cNvSpPr/>
          <p:nvPr/>
        </p:nvSpPr>
        <p:spPr>
          <a:xfrm>
            <a:off x="5383427" y="5082906"/>
            <a:ext cx="228600" cy="38100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prstClr val="white"/>
              </a:solidFill>
              <a:latin typeface="Calibri"/>
            </a:endParaRPr>
          </a:p>
        </p:txBody>
      </p:sp>
      <p:cxnSp>
        <p:nvCxnSpPr>
          <p:cNvPr id="15" name="Straight Arrow Connector 14"/>
          <p:cNvCxnSpPr>
            <a:stCxn id="11" idx="2"/>
            <a:endCxn id="12" idx="0"/>
          </p:cNvCxnSpPr>
          <p:nvPr/>
        </p:nvCxnSpPr>
        <p:spPr>
          <a:xfrm>
            <a:off x="5478678" y="3880470"/>
            <a:ext cx="19049" cy="60960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1" idx="1"/>
            <a:endCxn id="12" idx="3"/>
          </p:cNvCxnSpPr>
          <p:nvPr/>
        </p:nvCxnSpPr>
        <p:spPr>
          <a:xfrm flipH="1">
            <a:off x="7174127" y="4642470"/>
            <a:ext cx="609600" cy="60389"/>
          </a:xfrm>
          <a:prstGeom prst="straightConnector1">
            <a:avLst/>
          </a:prstGeom>
          <a:ln w="31750">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17" name="Folded Corner 16"/>
          <p:cNvSpPr/>
          <p:nvPr/>
        </p:nvSpPr>
        <p:spPr>
          <a:xfrm>
            <a:off x="6014458" y="3508995"/>
            <a:ext cx="523876" cy="4714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prstClr val="white"/>
                </a:solidFill>
                <a:latin typeface="Calibri"/>
              </a:rPr>
              <a:t>Rule </a:t>
            </a:r>
          </a:p>
          <a:p>
            <a:pPr algn="ctr"/>
            <a:r>
              <a:rPr lang="en-US" sz="1200" dirty="0" smtClean="0">
                <a:solidFill>
                  <a:prstClr val="white"/>
                </a:solidFill>
                <a:latin typeface="Calibri"/>
              </a:rPr>
              <a:t>File</a:t>
            </a:r>
            <a:endParaRPr lang="en-US" sz="1200" dirty="0">
              <a:solidFill>
                <a:prstClr val="white"/>
              </a:solidFill>
              <a:latin typeface="Calibri"/>
            </a:endParaRPr>
          </a:p>
        </p:txBody>
      </p:sp>
      <p:sp>
        <p:nvSpPr>
          <p:cNvPr id="18" name="Rectangle 17"/>
          <p:cNvSpPr/>
          <p:nvPr/>
        </p:nvSpPr>
        <p:spPr>
          <a:xfrm>
            <a:off x="4049927" y="1556370"/>
            <a:ext cx="1676400" cy="381000"/>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200" dirty="0" smtClean="0">
                <a:solidFill>
                  <a:prstClr val="black"/>
                </a:solidFill>
                <a:latin typeface="Calibri"/>
              </a:rPr>
              <a:t>Scientific Processing</a:t>
            </a:r>
            <a:endParaRPr lang="en-US" sz="1200" dirty="0">
              <a:solidFill>
                <a:prstClr val="black"/>
              </a:solidFill>
              <a:latin typeface="Calibri"/>
            </a:endParaRPr>
          </a:p>
        </p:txBody>
      </p:sp>
      <p:sp>
        <p:nvSpPr>
          <p:cNvPr id="19" name="Flowchart: Multidocument 18"/>
          <p:cNvSpPr/>
          <p:nvPr/>
        </p:nvSpPr>
        <p:spPr>
          <a:xfrm>
            <a:off x="3364127" y="2356470"/>
            <a:ext cx="895350" cy="6096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prstClr val="white"/>
                </a:solidFill>
                <a:latin typeface="Calibri"/>
              </a:rPr>
              <a:t>Data Files</a:t>
            </a:r>
            <a:endParaRPr lang="en-US" sz="1200" dirty="0">
              <a:solidFill>
                <a:prstClr val="white"/>
              </a:solidFill>
              <a:latin typeface="Calibri"/>
            </a:endParaRPr>
          </a:p>
        </p:txBody>
      </p:sp>
      <p:sp>
        <p:nvSpPr>
          <p:cNvPr id="20" name="Flowchart: Multidocument 19"/>
          <p:cNvSpPr/>
          <p:nvPr/>
        </p:nvSpPr>
        <p:spPr>
          <a:xfrm>
            <a:off x="4392828" y="2356470"/>
            <a:ext cx="892435" cy="6096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prstClr val="white"/>
                </a:solidFill>
                <a:latin typeface="Calibri"/>
              </a:rPr>
              <a:t>Log Files</a:t>
            </a:r>
            <a:endParaRPr lang="en-US" sz="1200" dirty="0">
              <a:solidFill>
                <a:prstClr val="white"/>
              </a:solidFill>
              <a:latin typeface="Calibri"/>
            </a:endParaRPr>
          </a:p>
        </p:txBody>
      </p:sp>
      <p:cxnSp>
        <p:nvCxnSpPr>
          <p:cNvPr id="21" name="Straight Arrow Connector 20"/>
          <p:cNvCxnSpPr>
            <a:stCxn id="18" idx="2"/>
            <a:endCxn id="19" idx="0"/>
          </p:cNvCxnSpPr>
          <p:nvPr/>
        </p:nvCxnSpPr>
        <p:spPr>
          <a:xfrm flipH="1">
            <a:off x="3873399" y="1937370"/>
            <a:ext cx="1014728" cy="41910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2"/>
            <a:endCxn id="20" idx="0"/>
          </p:cNvCxnSpPr>
          <p:nvPr/>
        </p:nvCxnSpPr>
        <p:spPr>
          <a:xfrm>
            <a:off x="4888127" y="1937370"/>
            <a:ext cx="12315" cy="41910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3" name="Flowchart: Document 22"/>
          <p:cNvSpPr/>
          <p:nvPr/>
        </p:nvSpPr>
        <p:spPr>
          <a:xfrm>
            <a:off x="6402602" y="2356470"/>
            <a:ext cx="847725" cy="6096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prstClr val="white"/>
                </a:solidFill>
                <a:latin typeface="Calibri"/>
              </a:rPr>
              <a:t>Other Sources</a:t>
            </a:r>
            <a:endParaRPr lang="en-US" sz="1200" dirty="0">
              <a:solidFill>
                <a:prstClr val="white"/>
              </a:solidFill>
              <a:latin typeface="Calibri"/>
            </a:endParaRPr>
          </a:p>
        </p:txBody>
      </p:sp>
      <p:sp>
        <p:nvSpPr>
          <p:cNvPr id="24" name="Flowchart: Multidocument 23"/>
          <p:cNvSpPr/>
          <p:nvPr/>
        </p:nvSpPr>
        <p:spPr>
          <a:xfrm>
            <a:off x="5367292" y="2356470"/>
            <a:ext cx="911485" cy="60960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smtClean="0">
                <a:solidFill>
                  <a:prstClr val="white"/>
                </a:solidFill>
                <a:latin typeface="Calibri"/>
              </a:rPr>
              <a:t>Metadata</a:t>
            </a:r>
            <a:endParaRPr lang="en-US" sz="1200" dirty="0">
              <a:solidFill>
                <a:prstClr val="white"/>
              </a:solidFill>
              <a:latin typeface="Calibri"/>
            </a:endParaRPr>
          </a:p>
        </p:txBody>
      </p:sp>
      <p:cxnSp>
        <p:nvCxnSpPr>
          <p:cNvPr id="25" name="Straight Arrow Connector 24"/>
          <p:cNvCxnSpPr>
            <a:stCxn id="18" idx="2"/>
            <a:endCxn id="24" idx="0"/>
          </p:cNvCxnSpPr>
          <p:nvPr/>
        </p:nvCxnSpPr>
        <p:spPr>
          <a:xfrm>
            <a:off x="4888127" y="1937370"/>
            <a:ext cx="997614" cy="41910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0" idx="2"/>
          </p:cNvCxnSpPr>
          <p:nvPr/>
        </p:nvCxnSpPr>
        <p:spPr>
          <a:xfrm>
            <a:off x="4776988" y="2942984"/>
            <a:ext cx="207969" cy="327886"/>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4" idx="2"/>
            <a:endCxn id="11" idx="0"/>
          </p:cNvCxnSpPr>
          <p:nvPr/>
        </p:nvCxnSpPr>
        <p:spPr>
          <a:xfrm flipH="1">
            <a:off x="5478678" y="2942984"/>
            <a:ext cx="280975" cy="327886"/>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3" idx="2"/>
          </p:cNvCxnSpPr>
          <p:nvPr/>
        </p:nvCxnSpPr>
        <p:spPr>
          <a:xfrm flipH="1">
            <a:off x="6014459" y="2925769"/>
            <a:ext cx="812006" cy="345101"/>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9" name="TextBox 25"/>
          <p:cNvSpPr txBox="1"/>
          <p:nvPr/>
        </p:nvSpPr>
        <p:spPr>
          <a:xfrm>
            <a:off x="5573927" y="5116434"/>
            <a:ext cx="1566874"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solidFill>
                  <a:prstClr val="black"/>
                </a:solidFill>
                <a:latin typeface="Calibri"/>
              </a:rPr>
              <a:t>Provenance Events</a:t>
            </a:r>
            <a:endParaRPr lang="en-US" sz="1200" dirty="0">
              <a:solidFill>
                <a:prstClr val="black"/>
              </a:solidFill>
              <a:latin typeface="Calibri"/>
            </a:endParaRPr>
          </a:p>
        </p:txBody>
      </p:sp>
      <p:sp>
        <p:nvSpPr>
          <p:cNvPr id="30" name="TextBox 43"/>
          <p:cNvSpPr txBox="1"/>
          <p:nvPr/>
        </p:nvSpPr>
        <p:spPr>
          <a:xfrm>
            <a:off x="3930853" y="3880470"/>
            <a:ext cx="1566874"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prstClr val="black"/>
                </a:solidFill>
                <a:latin typeface="Calibri"/>
              </a:rPr>
              <a:t>E</a:t>
            </a:r>
            <a:r>
              <a:rPr lang="en-US" sz="1200" dirty="0" smtClean="0">
                <a:solidFill>
                  <a:prstClr val="black"/>
                </a:solidFill>
                <a:latin typeface="Calibri"/>
              </a:rPr>
              <a:t>vent Notifications</a:t>
            </a:r>
            <a:endParaRPr lang="en-US" sz="1200" dirty="0">
              <a:solidFill>
                <a:prstClr val="black"/>
              </a:solidFill>
              <a:latin typeface="Calibri"/>
            </a:endParaRPr>
          </a:p>
        </p:txBody>
      </p:sp>
    </p:spTree>
    <p:extLst>
      <p:ext uri="{BB962C8B-B14F-4D97-AF65-F5344CB8AC3E}">
        <p14:creationId xmlns:p14="http://schemas.microsoft.com/office/powerpoint/2010/main" val="336227430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452609" y="616945"/>
            <a:ext cx="3690650" cy="523220"/>
          </a:xfrm>
          <a:prstGeom prst="rect">
            <a:avLst/>
          </a:prstGeom>
          <a:noFill/>
        </p:spPr>
        <p:txBody>
          <a:bodyPr wrap="square" rtlCol="0">
            <a:spAutoFit/>
          </a:bodyPr>
          <a:lstStyle/>
          <a:p>
            <a:r>
              <a:rPr lang="en-US" sz="2800"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Framework</a:t>
            </a:r>
            <a:endParaRPr lang="en-US" sz="2800"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123425" y="1620558"/>
            <a:ext cx="11921812" cy="3951186"/>
          </a:xfrm>
          <a:prstGeom prst="rect">
            <a:avLst/>
          </a:prstGeom>
        </p:spPr>
      </p:pic>
    </p:spTree>
    <p:extLst>
      <p:ext uri="{BB962C8B-B14F-4D97-AF65-F5344CB8AC3E}">
        <p14:creationId xmlns:p14="http://schemas.microsoft.com/office/powerpoint/2010/main" val="260169839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450" y="1357732"/>
            <a:ext cx="5047838" cy="5047838"/>
          </a:xfrm>
          <a:prstGeom prst="rect">
            <a:avLst/>
          </a:prstGeom>
        </p:spPr>
      </p:pic>
      <p:pic>
        <p:nvPicPr>
          <p:cNvPr id="5" name="Picture 4">
            <a:hlinkClick r:id="rId3" action="ppaction://hlinkfil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78463" y="2395376"/>
            <a:ext cx="2273813" cy="2148844"/>
          </a:xfrm>
          <a:prstGeom prst="rect">
            <a:avLst/>
          </a:prstGeom>
        </p:spPr>
      </p:pic>
      <p:sp>
        <p:nvSpPr>
          <p:cNvPr id="2" name="Title 1"/>
          <p:cNvSpPr>
            <a:spLocks noGrp="1"/>
          </p:cNvSpPr>
          <p:nvPr>
            <p:ph type="title"/>
          </p:nvPr>
        </p:nvSpPr>
        <p:spPr>
          <a:xfrm>
            <a:off x="628880" y="304732"/>
            <a:ext cx="1695679" cy="837282"/>
          </a:xfrm>
        </p:spPr>
        <p:txBody>
          <a:bodyPr>
            <a:normAutofit/>
          </a:bodyPr>
          <a:lstStyle/>
          <a:p>
            <a:r>
              <a:rPr lang="en-US" sz="28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Demo</a:t>
            </a:r>
            <a:endParaRPr lang="en-US"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9" name="Curved Right Arrow 8"/>
          <p:cNvSpPr/>
          <p:nvPr/>
        </p:nvSpPr>
        <p:spPr>
          <a:xfrm>
            <a:off x="467496" y="3469798"/>
            <a:ext cx="496711" cy="76921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latin typeface="Calibri"/>
            </a:endParaRPr>
          </a:p>
        </p:txBody>
      </p:sp>
      <p:pic>
        <p:nvPicPr>
          <p:cNvPr id="11" name="Picture 10"/>
          <p:cNvPicPr>
            <a:picLocks noChangeAspect="1"/>
          </p:cNvPicPr>
          <p:nvPr/>
        </p:nvPicPr>
        <p:blipFill>
          <a:blip r:embed="rId5"/>
          <a:stretch>
            <a:fillRect/>
          </a:stretch>
        </p:blipFill>
        <p:spPr>
          <a:xfrm>
            <a:off x="8446402" y="3151046"/>
            <a:ext cx="2390913" cy="1799056"/>
          </a:xfrm>
          <a:prstGeom prst="rect">
            <a:avLst/>
          </a:prstGeom>
        </p:spPr>
      </p:pic>
      <p:sp>
        <p:nvSpPr>
          <p:cNvPr id="12" name="Curved Left Arrow 11"/>
          <p:cNvSpPr/>
          <p:nvPr/>
        </p:nvSpPr>
        <p:spPr>
          <a:xfrm>
            <a:off x="10925442" y="2395376"/>
            <a:ext cx="735083" cy="96323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latin typeface="Calibri"/>
            </a:endParaRPr>
          </a:p>
        </p:txBody>
      </p:sp>
      <p:pic>
        <p:nvPicPr>
          <p:cNvPr id="15" name="Picture 14"/>
          <p:cNvPicPr>
            <a:picLocks noChangeAspect="1"/>
          </p:cNvPicPr>
          <p:nvPr/>
        </p:nvPicPr>
        <p:blipFill>
          <a:blip r:embed="rId6"/>
          <a:stretch>
            <a:fillRect/>
          </a:stretch>
        </p:blipFill>
        <p:spPr>
          <a:xfrm>
            <a:off x="316984" y="4356891"/>
            <a:ext cx="3194597" cy="946366"/>
          </a:xfrm>
          <a:prstGeom prst="rect">
            <a:avLst/>
          </a:prstGeom>
        </p:spPr>
      </p:pic>
      <p:pic>
        <p:nvPicPr>
          <p:cNvPr id="6" name="Picture 5"/>
          <p:cNvPicPr>
            <a:picLocks noChangeAspect="1"/>
          </p:cNvPicPr>
          <p:nvPr/>
        </p:nvPicPr>
        <p:blipFill>
          <a:blip r:embed="rId7"/>
          <a:stretch>
            <a:fillRect/>
          </a:stretch>
        </p:blipFill>
        <p:spPr>
          <a:xfrm>
            <a:off x="287814" y="1461168"/>
            <a:ext cx="3223767" cy="1812634"/>
          </a:xfrm>
          <a:prstGeom prst="rect">
            <a:avLst/>
          </a:prstGeom>
        </p:spPr>
      </p:pic>
      <p:pic>
        <p:nvPicPr>
          <p:cNvPr id="3" name="Picture 2"/>
          <p:cNvPicPr>
            <a:picLocks noChangeAspect="1"/>
          </p:cNvPicPr>
          <p:nvPr/>
        </p:nvPicPr>
        <p:blipFill>
          <a:blip r:embed="rId8"/>
          <a:stretch>
            <a:fillRect/>
          </a:stretch>
        </p:blipFill>
        <p:spPr>
          <a:xfrm>
            <a:off x="8541722" y="448309"/>
            <a:ext cx="3249264" cy="1818845"/>
          </a:xfrm>
          <a:prstGeom prst="rect">
            <a:avLst/>
          </a:prstGeom>
        </p:spPr>
      </p:pic>
    </p:spTree>
    <p:extLst>
      <p:ext uri="{BB962C8B-B14F-4D97-AF65-F5344CB8AC3E}">
        <p14:creationId xmlns:p14="http://schemas.microsoft.com/office/powerpoint/2010/main" val="50718180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Up Arrow 9"/>
          <p:cNvSpPr/>
          <p:nvPr/>
        </p:nvSpPr>
        <p:spPr>
          <a:xfrm>
            <a:off x="5803425" y="1711045"/>
            <a:ext cx="471202" cy="58019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1" name="Up Arrow 10"/>
          <p:cNvSpPr/>
          <p:nvPr/>
        </p:nvSpPr>
        <p:spPr>
          <a:xfrm rot="5400000">
            <a:off x="9140620" y="3171361"/>
            <a:ext cx="471202" cy="88440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2" name="Up Arrow 11"/>
          <p:cNvSpPr/>
          <p:nvPr/>
        </p:nvSpPr>
        <p:spPr>
          <a:xfrm rot="16200000">
            <a:off x="2624504" y="3194295"/>
            <a:ext cx="471202" cy="83853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3" name="Up Arrow 12"/>
          <p:cNvSpPr/>
          <p:nvPr/>
        </p:nvSpPr>
        <p:spPr>
          <a:xfrm rot="12604178">
            <a:off x="4121626" y="4812432"/>
            <a:ext cx="471202" cy="64985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 name="Up Arrow 13"/>
          <p:cNvSpPr/>
          <p:nvPr/>
        </p:nvSpPr>
        <p:spPr>
          <a:xfrm rot="8754864">
            <a:off x="7738971" y="4813827"/>
            <a:ext cx="471202" cy="65569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15" name="Picture 14"/>
          <p:cNvPicPr>
            <a:picLocks noChangeAspect="1"/>
          </p:cNvPicPr>
          <p:nvPr/>
        </p:nvPicPr>
        <p:blipFill>
          <a:blip r:embed="rId2"/>
          <a:stretch>
            <a:fillRect/>
          </a:stretch>
        </p:blipFill>
        <p:spPr>
          <a:xfrm>
            <a:off x="8536805" y="303443"/>
            <a:ext cx="1906314" cy="1476058"/>
          </a:xfrm>
          <a:prstGeom prst="rect">
            <a:avLst/>
          </a:prstGeom>
        </p:spPr>
      </p:pic>
      <p:sp>
        <p:nvSpPr>
          <p:cNvPr id="16" name="Chevron 15"/>
          <p:cNvSpPr/>
          <p:nvPr/>
        </p:nvSpPr>
        <p:spPr>
          <a:xfrm>
            <a:off x="7933586" y="583942"/>
            <a:ext cx="517851" cy="88261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latin typeface="Calibri"/>
            </a:endParaRPr>
          </a:p>
        </p:txBody>
      </p:sp>
      <p:sp>
        <p:nvSpPr>
          <p:cNvPr id="18" name="Chevron 17"/>
          <p:cNvSpPr/>
          <p:nvPr/>
        </p:nvSpPr>
        <p:spPr>
          <a:xfrm rot="13626338">
            <a:off x="3278606" y="1665565"/>
            <a:ext cx="539694" cy="95569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latin typeface="Calibri"/>
            </a:endParaRPr>
          </a:p>
        </p:txBody>
      </p:sp>
      <p:sp>
        <p:nvSpPr>
          <p:cNvPr id="19" name="TextBox 18"/>
          <p:cNvSpPr txBox="1"/>
          <p:nvPr/>
        </p:nvSpPr>
        <p:spPr>
          <a:xfrm>
            <a:off x="4804314" y="4822840"/>
            <a:ext cx="2797692" cy="369332"/>
          </a:xfrm>
          <a:prstGeom prst="rect">
            <a:avLst/>
          </a:prstGeom>
          <a:noFill/>
        </p:spPr>
        <p:txBody>
          <a:bodyPr wrap="square" rtlCol="0">
            <a:spAutoFit/>
          </a:bodyPr>
          <a:lstStyle/>
          <a:p>
            <a:r>
              <a:rPr lang="en-US"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Experiment Provenance</a:t>
            </a:r>
            <a:endPar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0" name="TextBox 19"/>
          <p:cNvSpPr txBox="1"/>
          <p:nvPr/>
        </p:nvSpPr>
        <p:spPr>
          <a:xfrm>
            <a:off x="4069092" y="151978"/>
            <a:ext cx="4004130" cy="369332"/>
          </a:xfrm>
          <a:prstGeom prst="rect">
            <a:avLst/>
          </a:prstGeom>
          <a:noFill/>
        </p:spPr>
        <p:txBody>
          <a:bodyPr wrap="square" rtlCol="0">
            <a:spAutoFit/>
          </a:bodyPr>
          <a:lstStyle/>
          <a:p>
            <a:r>
              <a:rPr lang="en-US"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Component Process Provenance</a:t>
            </a:r>
            <a:endPar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1" name="TextBox 20"/>
          <p:cNvSpPr txBox="1"/>
          <p:nvPr/>
        </p:nvSpPr>
        <p:spPr>
          <a:xfrm>
            <a:off x="1066600" y="292597"/>
            <a:ext cx="2248012" cy="369332"/>
          </a:xfrm>
          <a:prstGeom prst="rect">
            <a:avLst/>
          </a:prstGeom>
          <a:noFill/>
        </p:spPr>
        <p:txBody>
          <a:bodyPr wrap="square" rtlCol="0">
            <a:spAutoFit/>
          </a:bodyPr>
          <a:lstStyle/>
          <a:p>
            <a:r>
              <a:rPr lang="en-US"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Data Provenance</a:t>
            </a:r>
            <a:endPar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2" name="TextBox 21"/>
          <p:cNvSpPr txBox="1"/>
          <p:nvPr/>
        </p:nvSpPr>
        <p:spPr>
          <a:xfrm>
            <a:off x="8025599" y="1794453"/>
            <a:ext cx="2701247" cy="369332"/>
          </a:xfrm>
          <a:prstGeom prst="rect">
            <a:avLst/>
          </a:prstGeom>
          <a:noFill/>
        </p:spPr>
        <p:txBody>
          <a:bodyPr wrap="square" rtlCol="0">
            <a:spAutoFit/>
          </a:bodyPr>
          <a:lstStyle/>
          <a:p>
            <a:r>
              <a:rPr lang="en-US" b="1" dirty="0" smtClean="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Process Provenance</a:t>
            </a:r>
            <a:endParaRPr lang="en-US" b="1" dirty="0">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350176" y="2226482"/>
            <a:ext cx="1907915" cy="2871271"/>
          </a:xfrm>
          <a:prstGeom prst="rect">
            <a:avLst/>
          </a:prstGeom>
        </p:spPr>
      </p:pic>
      <p:pic>
        <p:nvPicPr>
          <p:cNvPr id="26" name="Picture 25"/>
          <p:cNvPicPr>
            <a:picLocks noChangeAspect="1"/>
          </p:cNvPicPr>
          <p:nvPr/>
        </p:nvPicPr>
        <p:blipFill>
          <a:blip r:embed="rId4"/>
          <a:stretch>
            <a:fillRect/>
          </a:stretch>
        </p:blipFill>
        <p:spPr>
          <a:xfrm rot="5400000" flipH="1">
            <a:off x="5469313" y="118702"/>
            <a:ext cx="1206099" cy="1910962"/>
          </a:xfrm>
          <a:prstGeom prst="rect">
            <a:avLst/>
          </a:prstGeom>
        </p:spPr>
      </p:pic>
      <p:pic>
        <p:nvPicPr>
          <p:cNvPr id="27" name="Picture 26"/>
          <p:cNvPicPr>
            <a:picLocks noChangeAspect="1"/>
          </p:cNvPicPr>
          <p:nvPr/>
        </p:nvPicPr>
        <p:blipFill>
          <a:blip r:embed="rId4"/>
          <a:stretch>
            <a:fillRect/>
          </a:stretch>
        </p:blipFill>
        <p:spPr>
          <a:xfrm rot="5400000" flipH="1">
            <a:off x="3168644" y="5133828"/>
            <a:ext cx="1206099" cy="1910962"/>
          </a:xfrm>
          <a:prstGeom prst="rect">
            <a:avLst/>
          </a:prstGeom>
        </p:spPr>
      </p:pic>
      <p:pic>
        <p:nvPicPr>
          <p:cNvPr id="28" name="Picture 27"/>
          <p:cNvPicPr>
            <a:picLocks noChangeAspect="1"/>
          </p:cNvPicPr>
          <p:nvPr/>
        </p:nvPicPr>
        <p:blipFill>
          <a:blip r:embed="rId4"/>
          <a:stretch>
            <a:fillRect/>
          </a:stretch>
        </p:blipFill>
        <p:spPr>
          <a:xfrm rot="5400000" flipH="1">
            <a:off x="7745896" y="5133828"/>
            <a:ext cx="1206099" cy="1910962"/>
          </a:xfrm>
          <a:prstGeom prst="rect">
            <a:avLst/>
          </a:prstGeom>
        </p:spPr>
      </p:pic>
      <p:pic>
        <p:nvPicPr>
          <p:cNvPr id="3" name="Picture 2"/>
          <p:cNvPicPr>
            <a:picLocks noChangeAspect="1"/>
          </p:cNvPicPr>
          <p:nvPr/>
        </p:nvPicPr>
        <p:blipFill>
          <a:blip r:embed="rId5"/>
          <a:stretch>
            <a:fillRect/>
          </a:stretch>
        </p:blipFill>
        <p:spPr>
          <a:xfrm>
            <a:off x="3693984" y="2300182"/>
            <a:ext cx="4946894" cy="2490724"/>
          </a:xfrm>
          <a:prstGeom prst="rect">
            <a:avLst/>
          </a:prstGeom>
        </p:spPr>
      </p:pic>
      <p:pic>
        <p:nvPicPr>
          <p:cNvPr id="5" name="Picture 4"/>
          <p:cNvPicPr>
            <a:picLocks noChangeAspect="1"/>
          </p:cNvPicPr>
          <p:nvPr/>
        </p:nvPicPr>
        <p:blipFill>
          <a:blip r:embed="rId6"/>
          <a:stretch>
            <a:fillRect/>
          </a:stretch>
        </p:blipFill>
        <p:spPr>
          <a:xfrm>
            <a:off x="9929742" y="2307064"/>
            <a:ext cx="2084458" cy="2710108"/>
          </a:xfrm>
          <a:prstGeom prst="rect">
            <a:avLst/>
          </a:prstGeom>
        </p:spPr>
      </p:pic>
      <p:pic>
        <p:nvPicPr>
          <p:cNvPr id="6" name="Picture 5"/>
          <p:cNvPicPr>
            <a:picLocks noChangeAspect="1"/>
          </p:cNvPicPr>
          <p:nvPr/>
        </p:nvPicPr>
        <p:blipFill>
          <a:blip r:embed="rId7"/>
          <a:stretch>
            <a:fillRect/>
          </a:stretch>
        </p:blipFill>
        <p:spPr>
          <a:xfrm>
            <a:off x="637085" y="661458"/>
            <a:ext cx="3242011" cy="1106244"/>
          </a:xfrm>
          <a:prstGeom prst="rect">
            <a:avLst/>
          </a:prstGeom>
        </p:spPr>
      </p:pic>
    </p:spTree>
    <p:extLst>
      <p:ext uri="{BB962C8B-B14F-4D97-AF65-F5344CB8AC3E}">
        <p14:creationId xmlns:p14="http://schemas.microsoft.com/office/powerpoint/2010/main" val="333838184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smtClean="0">
                <a:solidFill>
                  <a:schemeClr val="tx2">
                    <a:lumMod val="50000"/>
                  </a:schemeClr>
                </a:solidFill>
                <a:effectLst>
                  <a:outerShdw blurRad="38100" dist="38100" dir="2700000" algn="tl">
                    <a:srgbClr val="DDDDDD"/>
                  </a:outerShdw>
                </a:effectLst>
                <a:latin typeface="Arial" charset="0"/>
                <a:ea typeface="ＭＳ Ｐゴシック" charset="0"/>
                <a:cs typeface="ＭＳ Ｐゴシック" charset="0"/>
              </a:rPr>
              <a:t>Outline</a:t>
            </a:r>
            <a:endParaRPr lang="en-US" sz="3200" dirty="0">
              <a:solidFill>
                <a:srgbClr val="0A1C30"/>
              </a:solidFill>
            </a:endParaRPr>
          </a:p>
        </p:txBody>
      </p:sp>
      <p:sp>
        <p:nvSpPr>
          <p:cNvPr id="5" name="Content Placeholder 4"/>
          <p:cNvSpPr>
            <a:spLocks noGrp="1"/>
          </p:cNvSpPr>
          <p:nvPr>
            <p:ph idx="1"/>
          </p:nvPr>
        </p:nvSpPr>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Cyber-infrastructure</a:t>
            </a:r>
          </a:p>
          <a:p>
            <a:endPar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endPar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Domain science</a:t>
            </a:r>
          </a:p>
          <a:p>
            <a:endPar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endPar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Provenance collection framework</a:t>
            </a:r>
          </a:p>
          <a:p>
            <a:endParaRPr lang="en-US" dirty="0"/>
          </a:p>
        </p:txBody>
      </p:sp>
      <p:pic>
        <p:nvPicPr>
          <p:cNvPr id="7" name="Picture 6"/>
          <p:cNvPicPr>
            <a:picLocks noChangeAspect="1"/>
          </p:cNvPicPr>
          <p:nvPr/>
        </p:nvPicPr>
        <p:blipFill>
          <a:blip r:embed="rId3"/>
          <a:stretch>
            <a:fillRect/>
          </a:stretch>
        </p:blipFill>
        <p:spPr>
          <a:xfrm>
            <a:off x="8165671" y="3893170"/>
            <a:ext cx="1829429" cy="1836896"/>
          </a:xfrm>
          <a:prstGeom prst="rect">
            <a:avLst/>
          </a:prstGeom>
        </p:spPr>
      </p:pic>
      <p:pic>
        <p:nvPicPr>
          <p:cNvPr id="8" name="Picture 7" descr="rock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1945" y="1505611"/>
            <a:ext cx="1270000" cy="1270000"/>
          </a:xfrm>
          <a:prstGeom prst="rect">
            <a:avLst/>
          </a:prstGeom>
        </p:spPr>
      </p:pic>
      <p:pic>
        <p:nvPicPr>
          <p:cNvPr id="2" name="Picture 1" descr="lm_world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74167" y="2977443"/>
            <a:ext cx="1827845" cy="1862666"/>
          </a:xfrm>
          <a:prstGeom prst="rect">
            <a:avLst/>
          </a:prstGeom>
        </p:spPr>
      </p:pic>
    </p:spTree>
    <p:extLst>
      <p:ext uri="{BB962C8B-B14F-4D97-AF65-F5344CB8AC3E}">
        <p14:creationId xmlns:p14="http://schemas.microsoft.com/office/powerpoint/2010/main" val="3665955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9827"/>
            <a:ext cx="3050754" cy="820355"/>
          </a:xfrm>
        </p:spPr>
        <p:txBody>
          <a:bodyPr>
            <a:normAutofit/>
          </a:bodyPr>
          <a:lstStyle/>
          <a:p>
            <a:r>
              <a:rPr lang="en-US" sz="28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Future Work</a:t>
            </a:r>
            <a:endParaRPr lang="en-US"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726474"/>
            <a:ext cx="10515600" cy="4351338"/>
          </a:xfrm>
        </p:spPr>
        <p:txBody>
          <a:bodyPr/>
          <a:lstStyle/>
          <a:p>
            <a:pPr marL="342900" indent="-342900">
              <a:buFont typeface="Wingdings" panose="05000000000000000000" pitchFamily="2" charset="2"/>
              <a:buChar char="q"/>
            </a:pPr>
            <a:r>
              <a:rPr lang="en-US" dirty="0">
                <a:latin typeface="Arial" panose="020B0604020202020204" pitchFamily="34" charset="0"/>
                <a:cs typeface="Arial" panose="020B0604020202020204" pitchFamily="34" charset="0"/>
              </a:rPr>
              <a:t>Extending the Karma adaptor for </a:t>
            </a:r>
            <a:r>
              <a:rPr lang="en-US" dirty="0" smtClean="0">
                <a:latin typeface="Arial" panose="020B0604020202020204" pitchFamily="34" charset="0"/>
                <a:cs typeface="Arial" panose="020B0604020202020204" pitchFamily="34" charset="0"/>
              </a:rPr>
              <a:t>Lifemapper </a:t>
            </a:r>
            <a:r>
              <a:rPr lang="en-US" dirty="0">
                <a:latin typeface="Arial" panose="020B0604020202020204" pitchFamily="34" charset="0"/>
                <a:cs typeface="Arial" panose="020B0604020202020204" pitchFamily="34" charset="0"/>
              </a:rPr>
              <a:t>to perform more system-based gathering of </a:t>
            </a:r>
            <a:r>
              <a:rPr lang="en-US" dirty="0" smtClean="0">
                <a:latin typeface="Arial" panose="020B0604020202020204" pitchFamily="34" charset="0"/>
                <a:cs typeface="Arial" panose="020B0604020202020204" pitchFamily="34" charset="0"/>
              </a:rPr>
              <a:t>provenance</a:t>
            </a:r>
          </a:p>
          <a:p>
            <a:pPr marL="0" indent="0">
              <a:buNone/>
            </a:pPr>
            <a:endParaRPr lang="en-US"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en-US" dirty="0">
                <a:latin typeface="Arial" panose="020B0604020202020204" pitchFamily="34" charset="0"/>
                <a:cs typeface="Arial" panose="020B0604020202020204" pitchFamily="34" charset="0"/>
              </a:rPr>
              <a:t>Migrating from Open Provenance Model (OPM) to the W3C PROV data model for provenance representation. PROV allows richer expression of relationships, semantic annotations and semantic </a:t>
            </a:r>
            <a:r>
              <a:rPr lang="en-US" dirty="0" smtClean="0">
                <a:latin typeface="Arial" panose="020B0604020202020204" pitchFamily="34" charset="0"/>
                <a:cs typeface="Arial" panose="020B0604020202020204" pitchFamily="34" charset="0"/>
              </a:rPr>
              <a:t>inference</a:t>
            </a:r>
            <a:endParaRPr lang="en-US" dirty="0">
              <a:latin typeface="Arial" panose="020B0604020202020204" pitchFamily="34" charset="0"/>
              <a:ea typeface="ＭＳ Ｐゴシック" panose="020B0600070205080204" pitchFamily="34" charset="-128"/>
              <a:cs typeface="Arial" panose="020B0604020202020204" pitchFamily="34" charset="0"/>
            </a:endParaRPr>
          </a:p>
          <a:p>
            <a:endParaRPr lang="en-US" dirty="0"/>
          </a:p>
        </p:txBody>
      </p:sp>
    </p:spTree>
    <p:extLst>
      <p:ext uri="{BB962C8B-B14F-4D97-AF65-F5344CB8AC3E}">
        <p14:creationId xmlns:p14="http://schemas.microsoft.com/office/powerpoint/2010/main" val="377554192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6900" y="134938"/>
            <a:ext cx="10972800" cy="1143000"/>
          </a:xfrm>
        </p:spPr>
        <p:txBody>
          <a:bodyPr/>
          <a:lstStyle/>
          <a:p>
            <a:r>
              <a:rPr lang="en-US" dirty="0" smtClean="0"/>
              <a:t>Conclusions</a:t>
            </a:r>
            <a:endParaRPr lang="en-US" dirty="0"/>
          </a:p>
        </p:txBody>
      </p:sp>
      <p:grpSp>
        <p:nvGrpSpPr>
          <p:cNvPr id="12" name="Group 11"/>
          <p:cNvGrpSpPr/>
          <p:nvPr/>
        </p:nvGrpSpPr>
        <p:grpSpPr>
          <a:xfrm>
            <a:off x="7056652" y="4904597"/>
            <a:ext cx="1707084" cy="1689481"/>
            <a:chOff x="9013408" y="1727570"/>
            <a:chExt cx="1707084" cy="1689481"/>
          </a:xfrm>
        </p:grpSpPr>
        <p:pic>
          <p:nvPicPr>
            <p:cNvPr id="7" name="Picture 6" descr="Yin-Yang.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031011" y="1727570"/>
              <a:ext cx="1689481" cy="1689481"/>
            </a:xfrm>
            <a:prstGeom prst="rect">
              <a:avLst/>
            </a:prstGeom>
          </p:spPr>
        </p:pic>
        <p:sp>
          <p:nvSpPr>
            <p:cNvPr id="8" name="TextBox 7"/>
            <p:cNvSpPr txBox="1"/>
            <p:nvPr/>
          </p:nvSpPr>
          <p:spPr>
            <a:xfrm rot="1800000">
              <a:off x="9013408" y="2771875"/>
              <a:ext cx="1379325" cy="338554"/>
            </a:xfrm>
            <a:prstGeom prst="rect">
              <a:avLst/>
            </a:prstGeom>
            <a:noFill/>
          </p:spPr>
          <p:txBody>
            <a:bodyPr wrap="square" rtlCol="0">
              <a:spAutoFit/>
            </a:bodyPr>
            <a:lstStyle/>
            <a:p>
              <a:r>
                <a:rPr lang="en-US" sz="1600" b="1" dirty="0" smtClean="0">
                  <a:solidFill>
                    <a:schemeClr val="bg1"/>
                  </a:solidFill>
                </a:rPr>
                <a:t>communicate</a:t>
              </a:r>
              <a:endParaRPr lang="en-US" sz="1600" b="1" dirty="0">
                <a:solidFill>
                  <a:schemeClr val="bg1"/>
                </a:solidFill>
              </a:endParaRPr>
            </a:p>
          </p:txBody>
        </p:sp>
        <p:sp>
          <p:nvSpPr>
            <p:cNvPr id="11" name="TextBox 10"/>
            <p:cNvSpPr txBox="1"/>
            <p:nvPr/>
          </p:nvSpPr>
          <p:spPr>
            <a:xfrm rot="1800000">
              <a:off x="9766700" y="1968456"/>
              <a:ext cx="512079" cy="338554"/>
            </a:xfrm>
            <a:prstGeom prst="rect">
              <a:avLst/>
            </a:prstGeom>
            <a:noFill/>
          </p:spPr>
          <p:txBody>
            <a:bodyPr wrap="none" rtlCol="0">
              <a:spAutoFit/>
            </a:bodyPr>
            <a:lstStyle/>
            <a:p>
              <a:r>
                <a:rPr lang="en-US" sz="1600" b="1" dirty="0" smtClean="0"/>
                <a:t>test</a:t>
              </a:r>
              <a:endParaRPr lang="en-US" sz="1600" b="1" dirty="0"/>
            </a:p>
          </p:txBody>
        </p:sp>
      </p:grpSp>
      <p:pic>
        <p:nvPicPr>
          <p:cNvPr id="2" name="Picture 1" descr="experim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906" y="1200280"/>
            <a:ext cx="4623116" cy="2436949"/>
          </a:xfrm>
          <a:prstGeom prst="rect">
            <a:avLst/>
          </a:prstGeom>
        </p:spPr>
      </p:pic>
      <p:sp>
        <p:nvSpPr>
          <p:cNvPr id="6" name="Content Placeholder 5"/>
          <p:cNvSpPr>
            <a:spLocks noGrp="1"/>
          </p:cNvSpPr>
          <p:nvPr>
            <p:ph idx="1"/>
          </p:nvPr>
        </p:nvSpPr>
        <p:spPr>
          <a:xfrm>
            <a:off x="558799" y="1295403"/>
            <a:ext cx="6438901" cy="4989686"/>
          </a:xfrm>
        </p:spPr>
        <p:txBody>
          <a:bodyPr>
            <a:normAutofit fontScale="92500" lnSpcReduction="20000"/>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Results: it works !</a:t>
            </a:r>
          </a:p>
          <a:p>
            <a:pPr lvl="1"/>
            <a:r>
              <a:rPr lang="en-US" dirty="0" smtClean="0">
                <a:solidFill>
                  <a:srgbClr val="17314F"/>
                </a:solidFill>
              </a:rPr>
              <a:t>Practical use of PRAGMA cloud in a distributed processing environment</a:t>
            </a:r>
          </a:p>
          <a:p>
            <a:pPr lvl="1"/>
            <a:r>
              <a:rPr lang="en-US" dirty="0" smtClean="0">
                <a:solidFill>
                  <a:srgbClr val="17314F"/>
                </a:solidFill>
              </a:rPr>
              <a:t>Have a framework to meet our operational imperatives that can be used as a blueprint </a:t>
            </a:r>
          </a:p>
          <a:p>
            <a:pPr lvl="1"/>
            <a:r>
              <a:rPr lang="en-US" dirty="0" smtClean="0">
                <a:solidFill>
                  <a:srgbClr val="17314F"/>
                </a:solidFill>
              </a:rPr>
              <a:t>Ease of replication</a:t>
            </a:r>
          </a:p>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Lessons learned</a:t>
            </a:r>
          </a:p>
          <a:p>
            <a:pPr lvl="1"/>
            <a:r>
              <a:rPr lang="en-US" dirty="0" smtClean="0">
                <a:solidFill>
                  <a:srgbClr val="17314F"/>
                </a:solidFill>
              </a:rPr>
              <a:t>What works in one environment may not apply in another </a:t>
            </a:r>
          </a:p>
          <a:p>
            <a:pPr lvl="1"/>
            <a:r>
              <a:rPr lang="en-US" dirty="0">
                <a:solidFill>
                  <a:srgbClr val="17314F"/>
                </a:solidFill>
              </a:rPr>
              <a:t>Multiple applications </a:t>
            </a:r>
            <a:r>
              <a:rPr lang="en-US" dirty="0" smtClean="0">
                <a:solidFill>
                  <a:srgbClr val="17314F"/>
                </a:solidFill>
              </a:rPr>
              <a:t>requirements, poor documentation</a:t>
            </a:r>
          </a:p>
          <a:p>
            <a:pPr lvl="1"/>
            <a:r>
              <a:rPr lang="en-US" dirty="0" smtClean="0">
                <a:solidFill>
                  <a:srgbClr val="17314F"/>
                </a:solidFill>
              </a:rPr>
              <a:t>Best tools: </a:t>
            </a:r>
          </a:p>
        </p:txBody>
      </p:sp>
      <p:sp>
        <p:nvSpPr>
          <p:cNvPr id="3" name="TextBox 2"/>
          <p:cNvSpPr txBox="1"/>
          <p:nvPr/>
        </p:nvSpPr>
        <p:spPr>
          <a:xfrm>
            <a:off x="9002889" y="7267222"/>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436267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br>
              <a:rPr lang="en-US" dirty="0" smtClean="0"/>
            </a:br>
            <a:endParaRPr lang="en-US" dirty="0"/>
          </a:p>
        </p:txBody>
      </p:sp>
      <p:sp>
        <p:nvSpPr>
          <p:cNvPr id="3" name="Content Placeholder 2"/>
          <p:cNvSpPr>
            <a:spLocks noGrp="1"/>
          </p:cNvSpPr>
          <p:nvPr>
            <p:ph sz="half" idx="1"/>
          </p:nvPr>
        </p:nvSpPr>
        <p:spPr>
          <a:xfrm>
            <a:off x="567267" y="1021648"/>
            <a:ext cx="5384800" cy="3141130"/>
          </a:xfrm>
        </p:spPr>
        <p:txBody>
          <a:bodyPr>
            <a:normAutofit fontScale="85000" lnSpcReduction="20000"/>
          </a:bodyPr>
          <a:lstStyle/>
          <a:p>
            <a:pPr marL="0" indent="0">
              <a:buNone/>
            </a:pP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Domain science</a:t>
            </a:r>
          </a:p>
          <a:p>
            <a:pPr lvl="1"/>
            <a:r>
              <a:rPr lang="en-US" dirty="0" smtClean="0">
                <a:solidFill>
                  <a:srgbClr val="17314F"/>
                </a:solidFill>
              </a:rPr>
              <a:t>Include UTM data, metadata catalog</a:t>
            </a:r>
          </a:p>
          <a:p>
            <a:pPr lvl="1"/>
            <a:r>
              <a:rPr lang="en-US" dirty="0" smtClean="0">
                <a:solidFill>
                  <a:srgbClr val="17314F"/>
                </a:solidFill>
              </a:rPr>
              <a:t>Use UFL high resolution Mt. </a:t>
            </a:r>
            <a:r>
              <a:rPr lang="en-US" dirty="0" err="1" smtClean="0">
                <a:solidFill>
                  <a:srgbClr val="17314F"/>
                </a:solidFill>
              </a:rPr>
              <a:t>Kinabalu</a:t>
            </a:r>
            <a:r>
              <a:rPr lang="en-US" dirty="0" smtClean="0">
                <a:solidFill>
                  <a:srgbClr val="17314F"/>
                </a:solidFill>
              </a:rPr>
              <a:t> imagery</a:t>
            </a:r>
          </a:p>
          <a:p>
            <a:pPr lvl="1"/>
            <a:r>
              <a:rPr lang="en-US" dirty="0" smtClean="0">
                <a:solidFill>
                  <a:srgbClr val="17314F"/>
                </a:solidFill>
              </a:rPr>
              <a:t>Assemble multi-species macro-ecology experiment for the area</a:t>
            </a:r>
            <a:endParaRPr lang="en-US" dirty="0"/>
          </a:p>
        </p:txBody>
      </p:sp>
      <p:sp>
        <p:nvSpPr>
          <p:cNvPr id="4" name="Content Placeholder 3"/>
          <p:cNvSpPr>
            <a:spLocks noGrp="1"/>
          </p:cNvSpPr>
          <p:nvPr>
            <p:ph sz="half" idx="2"/>
          </p:nvPr>
        </p:nvSpPr>
        <p:spPr>
          <a:xfrm>
            <a:off x="6155267" y="1021647"/>
            <a:ext cx="5571066" cy="3028241"/>
          </a:xfrm>
        </p:spPr>
        <p:txBody>
          <a:bodyPr>
            <a:normAutofit fontScale="85000" lnSpcReduction="20000"/>
          </a:bodyPr>
          <a:lstStyle/>
          <a:p>
            <a:pPr marL="0" indent="0">
              <a:buNone/>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yber-infrastructure</a:t>
            </a:r>
          </a:p>
          <a:p>
            <a:pPr lvl="1"/>
            <a:r>
              <a:rPr lang="en-US" dirty="0" smtClean="0">
                <a:solidFill>
                  <a:srgbClr val="17314F"/>
                </a:solidFill>
              </a:rPr>
              <a:t>Enable overlay network that can span </a:t>
            </a:r>
            <a:r>
              <a:rPr lang="en-US" dirty="0" err="1" smtClean="0">
                <a:solidFill>
                  <a:srgbClr val="17314F"/>
                </a:solidFill>
              </a:rPr>
              <a:t>Lifemapper</a:t>
            </a:r>
            <a:r>
              <a:rPr lang="en-US" dirty="0" smtClean="0">
                <a:solidFill>
                  <a:srgbClr val="17314F"/>
                </a:solidFill>
              </a:rPr>
              <a:t> server, Karma server and compute clusters</a:t>
            </a:r>
          </a:p>
          <a:p>
            <a:pPr lvl="1"/>
            <a:r>
              <a:rPr lang="en-US" dirty="0" smtClean="0">
                <a:solidFill>
                  <a:srgbClr val="17314F"/>
                </a:solidFill>
              </a:rPr>
              <a:t>Can we handle data for specialized experiments – detached </a:t>
            </a:r>
            <a:r>
              <a:rPr lang="en-US" dirty="0" err="1">
                <a:solidFill>
                  <a:srgbClr val="17314F"/>
                </a:solidFill>
              </a:rPr>
              <a:t>L</a:t>
            </a:r>
            <a:r>
              <a:rPr lang="en-US" dirty="0" err="1" smtClean="0">
                <a:solidFill>
                  <a:srgbClr val="17314F"/>
                </a:solidFill>
              </a:rPr>
              <a:t>ifemapper</a:t>
            </a:r>
            <a:r>
              <a:rPr lang="en-US" dirty="0" smtClean="0">
                <a:solidFill>
                  <a:srgbClr val="17314F"/>
                </a:solidFill>
              </a:rPr>
              <a:t> server usage</a:t>
            </a:r>
          </a:p>
          <a:p>
            <a:pPr lvl="1"/>
            <a:r>
              <a:rPr lang="en-US" dirty="0" smtClean="0">
                <a:solidFill>
                  <a:srgbClr val="17314F"/>
                </a:solidFill>
              </a:rPr>
              <a:t>Can we handle different amounts of data?</a:t>
            </a:r>
          </a:p>
          <a:p>
            <a:pPr lvl="1"/>
            <a:r>
              <a:rPr lang="en-US" dirty="0" smtClean="0">
                <a:solidFill>
                  <a:srgbClr val="17314F"/>
                </a:solidFill>
              </a:rPr>
              <a:t>Can we make it fault tolerant in the event of server/network outages?  </a:t>
            </a:r>
          </a:p>
        </p:txBody>
      </p:sp>
      <p:sp>
        <p:nvSpPr>
          <p:cNvPr id="5" name="Content Placeholder 2"/>
          <p:cNvSpPr txBox="1">
            <a:spLocks/>
          </p:cNvSpPr>
          <p:nvPr/>
        </p:nvSpPr>
        <p:spPr>
          <a:xfrm>
            <a:off x="567266" y="4078112"/>
            <a:ext cx="11187289" cy="249766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rgbClr val="F28013"/>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D64409"/>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19293F"/>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19293F"/>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19293F"/>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rovenance collection framework</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a:p>
            <a:pPr lvl="1"/>
            <a:r>
              <a:rPr lang="en-US" dirty="0" smtClean="0">
                <a:solidFill>
                  <a:srgbClr val="17314F"/>
                </a:solidFill>
                <a:cs typeface="Arial" panose="020B0604020202020204" pitchFamily="34" charset="0"/>
              </a:rPr>
              <a:t>Extending </a:t>
            </a:r>
            <a:r>
              <a:rPr lang="en-US" dirty="0">
                <a:solidFill>
                  <a:srgbClr val="17314F"/>
                </a:solidFill>
                <a:cs typeface="Arial" panose="020B0604020202020204" pitchFamily="34" charset="0"/>
              </a:rPr>
              <a:t>the Karma adaptor for </a:t>
            </a:r>
            <a:r>
              <a:rPr lang="en-US" dirty="0" err="1" smtClean="0">
                <a:solidFill>
                  <a:srgbClr val="17314F"/>
                </a:solidFill>
                <a:cs typeface="Arial" panose="020B0604020202020204" pitchFamily="34" charset="0"/>
              </a:rPr>
              <a:t>Lifemapper</a:t>
            </a:r>
            <a:r>
              <a:rPr lang="en-US" dirty="0" smtClean="0">
                <a:solidFill>
                  <a:srgbClr val="17314F"/>
                </a:solidFill>
                <a:cs typeface="Arial" panose="020B0604020202020204" pitchFamily="34" charset="0"/>
              </a:rPr>
              <a:t> </a:t>
            </a:r>
            <a:r>
              <a:rPr lang="en-US" dirty="0">
                <a:solidFill>
                  <a:srgbClr val="17314F"/>
                </a:solidFill>
                <a:cs typeface="Arial" panose="020B0604020202020204" pitchFamily="34" charset="0"/>
              </a:rPr>
              <a:t>to perform more system-based gathering of provenance </a:t>
            </a:r>
            <a:r>
              <a:rPr lang="en-US" dirty="0" smtClean="0">
                <a:solidFill>
                  <a:srgbClr val="17314F"/>
                </a:solidFill>
                <a:cs typeface="Arial" panose="020B0604020202020204" pitchFamily="34" charset="0"/>
              </a:rPr>
              <a:t> </a:t>
            </a:r>
            <a:endParaRPr lang="en-US" dirty="0" smtClean="0">
              <a:solidFill>
                <a:srgbClr val="17314F"/>
              </a:solidFill>
              <a:cs typeface="Arial" panose="020B0604020202020204" pitchFamily="34" charset="0"/>
            </a:endParaRPr>
          </a:p>
          <a:p>
            <a:pPr lvl="1"/>
            <a:r>
              <a:rPr lang="en-US" dirty="0" smtClean="0">
                <a:solidFill>
                  <a:srgbClr val="17314F"/>
                </a:solidFill>
                <a:cs typeface="Arial" panose="020B0604020202020204" pitchFamily="34" charset="0"/>
              </a:rPr>
              <a:t>Migrating </a:t>
            </a:r>
            <a:r>
              <a:rPr lang="en-US" dirty="0">
                <a:solidFill>
                  <a:srgbClr val="17314F"/>
                </a:solidFill>
                <a:cs typeface="Arial" panose="020B0604020202020204" pitchFamily="34" charset="0"/>
              </a:rPr>
              <a:t>from Open Provenance Model (OPM) to the W3C PROV data model for provenance representation. PROV allows richer expression of relationships, semantic annotations and semantic </a:t>
            </a:r>
            <a:r>
              <a:rPr lang="en-US" dirty="0" smtClean="0">
                <a:solidFill>
                  <a:srgbClr val="17314F"/>
                </a:solidFill>
                <a:cs typeface="Arial" panose="020B0604020202020204" pitchFamily="34" charset="0"/>
              </a:rPr>
              <a:t>inference</a:t>
            </a:r>
            <a:endParaRPr lang="en-US" dirty="0">
              <a:solidFill>
                <a:srgbClr val="17314F"/>
              </a:solidFill>
              <a:ea typeface="ＭＳ Ｐゴシック" panose="020B0600070205080204" pitchFamily="34" charset="-128"/>
              <a:cs typeface="Arial" panose="020B0604020202020204" pitchFamily="34" charset="0"/>
            </a:endParaRPr>
          </a:p>
          <a:p>
            <a:pPr lvl="1"/>
            <a:endParaRPr lang="en-US" dirty="0" smtClean="0">
              <a:solidFill>
                <a:srgbClr val="17314F"/>
              </a:solidFill>
              <a:latin typeface="Arial" panose="020B0604020202020204" pitchFamily="34" charset="0"/>
              <a:cs typeface="Arial" panose="020B0604020202020204" pitchFamily="34" charset="0"/>
            </a:endParaRPr>
          </a:p>
          <a:p>
            <a:pPr lvl="1"/>
            <a:endParaRPr lang="en-US" dirty="0" smtClean="0">
              <a:solidFill>
                <a:srgbClr val="17314F"/>
              </a:solidFill>
            </a:endParaRPr>
          </a:p>
        </p:txBody>
      </p:sp>
      <p:pic>
        <p:nvPicPr>
          <p:cNvPr id="6" name="Picture 5" descr="rock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8501" y="642056"/>
            <a:ext cx="731520" cy="731520"/>
          </a:xfrm>
          <a:prstGeom prst="rect">
            <a:avLst/>
          </a:prstGeom>
        </p:spPr>
      </p:pic>
      <p:pic>
        <p:nvPicPr>
          <p:cNvPr id="7" name="Picture 6"/>
          <p:cNvPicPr>
            <a:picLocks noChangeAspect="1"/>
          </p:cNvPicPr>
          <p:nvPr/>
        </p:nvPicPr>
        <p:blipFill>
          <a:blip r:embed="rId4"/>
          <a:stretch>
            <a:fillRect/>
          </a:stretch>
        </p:blipFill>
        <p:spPr>
          <a:xfrm>
            <a:off x="2836837" y="821122"/>
            <a:ext cx="1678718" cy="619661"/>
          </a:xfrm>
          <a:prstGeom prst="rect">
            <a:avLst/>
          </a:prstGeom>
        </p:spPr>
      </p:pic>
      <p:pic>
        <p:nvPicPr>
          <p:cNvPr id="8" name="Picture 7"/>
          <p:cNvPicPr>
            <a:picLocks noChangeAspect="1"/>
          </p:cNvPicPr>
          <p:nvPr/>
        </p:nvPicPr>
        <p:blipFill>
          <a:blip r:embed="rId5"/>
          <a:stretch>
            <a:fillRect/>
          </a:stretch>
        </p:blipFill>
        <p:spPr>
          <a:xfrm>
            <a:off x="5893784" y="4007555"/>
            <a:ext cx="728547" cy="731520"/>
          </a:xfrm>
          <a:prstGeom prst="rect">
            <a:avLst/>
          </a:prstGeom>
        </p:spPr>
      </p:pic>
    </p:spTree>
    <p:extLst>
      <p:ext uri="{BB962C8B-B14F-4D97-AF65-F5344CB8AC3E}">
        <p14:creationId xmlns:p14="http://schemas.microsoft.com/office/powerpoint/2010/main" val="1758679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5" name="Content Placeholder 4"/>
          <p:cNvSpPr>
            <a:spLocks noGrp="1"/>
          </p:cNvSpPr>
          <p:nvPr>
            <p:ph idx="1"/>
          </p:nvPr>
        </p:nvSpPr>
        <p:spPr/>
        <p:txBody>
          <a:bodyPr>
            <a:normAutofit fontScale="62500" lnSpcReduction="20000"/>
          </a:bodyPr>
          <a:lstStyle/>
          <a:p>
            <a:pPr marL="0" indent="0">
              <a:buNone/>
            </a:pPr>
            <a:r>
              <a:rPr lang="en-US" sz="2800" dirty="0" smtClean="0"/>
              <a:t>This work is funded in part by National Science Foundation and NASA grants</a:t>
            </a:r>
          </a:p>
          <a:p>
            <a:pPr marL="0" lvl="1" indent="0">
              <a:buNone/>
            </a:pPr>
            <a:r>
              <a:rPr lang="en-US" sz="2900" dirty="0" smtClean="0">
                <a:solidFill>
                  <a:srgbClr val="141D31"/>
                </a:solidFill>
              </a:rPr>
              <a:t>PRAGMA</a:t>
            </a:r>
          </a:p>
          <a:p>
            <a:pPr marL="0" lvl="1" indent="0">
              <a:buNone/>
            </a:pPr>
            <a:r>
              <a:rPr lang="en-US" sz="2900" dirty="0">
                <a:solidFill>
                  <a:srgbClr val="141D31"/>
                </a:solidFill>
              </a:rPr>
              <a:t>	</a:t>
            </a:r>
            <a:r>
              <a:rPr lang="en-US" sz="2900" dirty="0" smtClean="0">
                <a:solidFill>
                  <a:srgbClr val="141D31"/>
                </a:solidFill>
              </a:rPr>
              <a:t>US NSF 1234953</a:t>
            </a:r>
          </a:p>
          <a:p>
            <a:pPr marL="0" indent="0">
              <a:buNone/>
            </a:pPr>
            <a:r>
              <a:rPr lang="en-US" sz="2900" dirty="0" smtClean="0">
                <a:solidFill>
                  <a:srgbClr val="141D31"/>
                </a:solidFill>
              </a:rPr>
              <a:t>Karma provenance tools</a:t>
            </a:r>
          </a:p>
          <a:p>
            <a:pPr marL="0" indent="0">
              <a:buNone/>
            </a:pPr>
            <a:r>
              <a:rPr lang="en-US" sz="2900" dirty="0">
                <a:solidFill>
                  <a:srgbClr val="141D31"/>
                </a:solidFill>
              </a:rPr>
              <a:t>	</a:t>
            </a:r>
            <a:r>
              <a:rPr lang="en-US" sz="2900" dirty="0" smtClean="0">
                <a:solidFill>
                  <a:srgbClr val="141D31"/>
                </a:solidFill>
              </a:rPr>
              <a:t>US NSF ACI</a:t>
            </a:r>
            <a:r>
              <a:rPr lang="en-US" sz="2900" dirty="0">
                <a:solidFill>
                  <a:srgbClr val="141D31"/>
                </a:solidFill>
              </a:rPr>
              <a:t> </a:t>
            </a:r>
            <a:r>
              <a:rPr lang="en-US" sz="2900" dirty="0" smtClean="0">
                <a:solidFill>
                  <a:srgbClr val="141D31"/>
                </a:solidFill>
              </a:rPr>
              <a:t>1234983</a:t>
            </a:r>
          </a:p>
          <a:p>
            <a:pPr marL="0" indent="0">
              <a:buNone/>
            </a:pPr>
            <a:r>
              <a:rPr lang="en-US" sz="2900" dirty="0">
                <a:solidFill>
                  <a:srgbClr val="141D31"/>
                </a:solidFill>
              </a:rPr>
              <a:t>	</a:t>
            </a:r>
            <a:r>
              <a:rPr lang="en-US" sz="2900" dirty="0" smtClean="0">
                <a:solidFill>
                  <a:srgbClr val="141D31"/>
                </a:solidFill>
              </a:rPr>
              <a:t>US NSF ACI</a:t>
            </a:r>
            <a:r>
              <a:rPr lang="en-US" sz="2900" dirty="0">
                <a:solidFill>
                  <a:srgbClr val="141D31"/>
                </a:solidFill>
              </a:rPr>
              <a:t> </a:t>
            </a:r>
            <a:r>
              <a:rPr lang="en-US" sz="2900" dirty="0" smtClean="0">
                <a:solidFill>
                  <a:srgbClr val="141D31"/>
                </a:solidFill>
              </a:rPr>
              <a:t>1148359</a:t>
            </a:r>
          </a:p>
          <a:p>
            <a:pPr marL="57150" indent="0">
              <a:buNone/>
            </a:pPr>
            <a:r>
              <a:rPr lang="en-US" sz="2900" dirty="0" err="1" smtClean="0">
                <a:solidFill>
                  <a:srgbClr val="141D31"/>
                </a:solidFill>
              </a:rPr>
              <a:t>Lifemapper</a:t>
            </a:r>
            <a:endParaRPr lang="en-US" sz="2900" dirty="0" smtClean="0">
              <a:solidFill>
                <a:srgbClr val="141D31"/>
              </a:solidFill>
            </a:endParaRPr>
          </a:p>
          <a:p>
            <a:pPr marL="400050" lvl="1" indent="0">
              <a:buNone/>
            </a:pPr>
            <a:r>
              <a:rPr lang="en-US" sz="2900" dirty="0" smtClean="0">
                <a:solidFill>
                  <a:srgbClr val="141D31"/>
                </a:solidFill>
              </a:rPr>
              <a:t>US </a:t>
            </a:r>
            <a:r>
              <a:rPr lang="en-US" sz="2900" dirty="0">
                <a:solidFill>
                  <a:srgbClr val="141D31"/>
                </a:solidFill>
              </a:rPr>
              <a:t>NSF </a:t>
            </a:r>
            <a:r>
              <a:rPr lang="en-US" sz="2900" dirty="0" err="1">
                <a:solidFill>
                  <a:srgbClr val="141D31"/>
                </a:solidFill>
              </a:rPr>
              <a:t>EPSCoR</a:t>
            </a:r>
            <a:r>
              <a:rPr lang="en-US" sz="2900" dirty="0">
                <a:solidFill>
                  <a:srgbClr val="141D31"/>
                </a:solidFill>
              </a:rPr>
              <a:t> 0553722</a:t>
            </a:r>
          </a:p>
          <a:p>
            <a:pPr marL="400050" lvl="1" indent="0">
              <a:buNone/>
            </a:pPr>
            <a:r>
              <a:rPr lang="en-US" sz="2900" dirty="0">
                <a:solidFill>
                  <a:srgbClr val="141D31"/>
                </a:solidFill>
              </a:rPr>
              <a:t>US NSF </a:t>
            </a:r>
            <a:r>
              <a:rPr lang="en-US" sz="2900" dirty="0" err="1">
                <a:solidFill>
                  <a:srgbClr val="141D31"/>
                </a:solidFill>
              </a:rPr>
              <a:t>EPSCoR</a:t>
            </a:r>
            <a:r>
              <a:rPr lang="en-US" sz="2900" dirty="0">
                <a:solidFill>
                  <a:srgbClr val="141D31"/>
                </a:solidFill>
              </a:rPr>
              <a:t> 0919443</a:t>
            </a:r>
          </a:p>
          <a:p>
            <a:pPr marL="400050" lvl="1" indent="0">
              <a:buNone/>
            </a:pPr>
            <a:r>
              <a:rPr lang="en-US" sz="2900" dirty="0">
                <a:solidFill>
                  <a:srgbClr val="141D31"/>
                </a:solidFill>
              </a:rPr>
              <a:t>US NSF EHR/DRL 0918590</a:t>
            </a:r>
          </a:p>
          <a:p>
            <a:pPr marL="400050" lvl="1" indent="0">
              <a:buNone/>
            </a:pPr>
            <a:r>
              <a:rPr lang="en-US" sz="2900" dirty="0">
                <a:solidFill>
                  <a:srgbClr val="141D31"/>
                </a:solidFill>
              </a:rPr>
              <a:t>US NSF BIO/DBI 0851290</a:t>
            </a:r>
          </a:p>
          <a:p>
            <a:pPr marL="400050" lvl="1" indent="0">
              <a:buNone/>
            </a:pPr>
            <a:r>
              <a:rPr lang="en-US" sz="2900" dirty="0">
                <a:solidFill>
                  <a:srgbClr val="141D31"/>
                </a:solidFill>
              </a:rPr>
              <a:t>US NSF OCI/CI-TEAM 0753336 </a:t>
            </a:r>
          </a:p>
          <a:p>
            <a:pPr marL="400050" lvl="1" indent="0">
              <a:buNone/>
            </a:pPr>
            <a:r>
              <a:rPr lang="en-US" sz="2900" dirty="0">
                <a:solidFill>
                  <a:srgbClr val="141D31"/>
                </a:solidFill>
              </a:rPr>
              <a:t>US NASA NNX12AF45A </a:t>
            </a:r>
            <a:endParaRPr lang="en-US" sz="2900" dirty="0" smtClean="0">
              <a:solidFill>
                <a:srgbClr val="141D31"/>
              </a:solidFill>
            </a:endParaRPr>
          </a:p>
          <a:p>
            <a:pPr marL="57150" indent="0">
              <a:buNone/>
            </a:pPr>
            <a:r>
              <a:rPr lang="en-US" sz="2900" dirty="0">
                <a:solidFill>
                  <a:srgbClr val="141D31"/>
                </a:solidFill>
              </a:rPr>
              <a:t>Rocks </a:t>
            </a:r>
          </a:p>
          <a:p>
            <a:pPr marL="57150" indent="0">
              <a:buNone/>
            </a:pPr>
            <a:r>
              <a:rPr lang="en-US" sz="2900" dirty="0">
                <a:solidFill>
                  <a:srgbClr val="141D31"/>
                </a:solidFill>
              </a:rPr>
              <a:t>	US NSF OCI-1032778</a:t>
            </a:r>
          </a:p>
          <a:p>
            <a:pPr marL="57150" indent="0">
              <a:buNone/>
            </a:pPr>
            <a:r>
              <a:rPr lang="en-US" sz="2900" dirty="0">
                <a:solidFill>
                  <a:srgbClr val="141D31"/>
                </a:solidFill>
              </a:rPr>
              <a:t>	US NSF OCI-0721623</a:t>
            </a:r>
            <a:endParaRPr lang="en-US" sz="2900" dirty="0">
              <a:solidFill>
                <a:srgbClr val="141D31"/>
              </a:solidFill>
            </a:endParaRPr>
          </a:p>
        </p:txBody>
      </p:sp>
      <p:pic>
        <p:nvPicPr>
          <p:cNvPr id="3" name="Picture 2" descr="NSF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0900" y="2273300"/>
            <a:ext cx="1460500" cy="1460500"/>
          </a:xfrm>
          <a:prstGeom prst="rect">
            <a:avLst/>
          </a:prstGeom>
        </p:spPr>
      </p:pic>
      <p:pic>
        <p:nvPicPr>
          <p:cNvPr id="4" name="Picture 3" descr="NASAlogo.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1700" y="3931668"/>
            <a:ext cx="1638300" cy="1402331"/>
          </a:xfrm>
          <a:prstGeom prst="rect">
            <a:avLst/>
          </a:prstGeom>
        </p:spPr>
      </p:pic>
    </p:spTree>
    <p:extLst>
      <p:ext uri="{BB962C8B-B14F-4D97-AF65-F5344CB8AC3E}">
        <p14:creationId xmlns:p14="http://schemas.microsoft.com/office/powerpoint/2010/main" val="2664828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Links/Contacts </a:t>
            </a:r>
            <a:endParaRPr lang="en-US" dirty="0"/>
          </a:p>
        </p:txBody>
      </p:sp>
      <p:sp>
        <p:nvSpPr>
          <p:cNvPr id="6" name="Content Placeholder 5"/>
          <p:cNvSpPr>
            <a:spLocks noGrp="1"/>
          </p:cNvSpPr>
          <p:nvPr>
            <p:ph idx="1"/>
          </p:nvPr>
        </p:nvSpPr>
        <p:spPr>
          <a:xfrm>
            <a:off x="702243" y="1373790"/>
            <a:ext cx="5412354" cy="4525963"/>
          </a:xfrm>
        </p:spPr>
        <p:txBody>
          <a:bodyPr>
            <a:normAutofit fontScale="92500" lnSpcReduction="10000"/>
          </a:bodyPr>
          <a:lstStyle/>
          <a:p>
            <a:pPr marL="0" indent="0">
              <a:buNone/>
            </a:pPr>
            <a:r>
              <a:rPr lang="en-US" sz="2400" b="1" dirty="0" err="1" smtClean="0"/>
              <a:t>Lifemapper</a:t>
            </a:r>
            <a:r>
              <a:rPr lang="en-US" sz="2400" b="1" dirty="0" smtClean="0"/>
              <a:t> </a:t>
            </a:r>
          </a:p>
          <a:p>
            <a:pPr marL="400050" lvl="1" indent="0">
              <a:buNone/>
            </a:pPr>
            <a:r>
              <a:rPr lang="en-US" sz="2200" dirty="0" smtClean="0">
                <a:solidFill>
                  <a:srgbClr val="0000FF"/>
                </a:solidFill>
                <a:hlinkClick r:id="rId2"/>
              </a:rPr>
              <a:t>http</a:t>
            </a:r>
            <a:r>
              <a:rPr lang="en-US" sz="2200" dirty="0">
                <a:solidFill>
                  <a:srgbClr val="0000FF"/>
                </a:solidFill>
                <a:hlinkClick r:id="rId2"/>
              </a:rPr>
              <a:t>://</a:t>
            </a:r>
            <a:r>
              <a:rPr lang="en-US" sz="2200" dirty="0" smtClean="0">
                <a:solidFill>
                  <a:srgbClr val="0000FF"/>
                </a:solidFill>
                <a:hlinkClick r:id="rId2"/>
              </a:rPr>
              <a:t>lifemapper.org</a:t>
            </a:r>
            <a:endParaRPr lang="en-US" sz="2200" dirty="0" smtClean="0">
              <a:solidFill>
                <a:srgbClr val="0000FF"/>
              </a:solidFill>
            </a:endParaRPr>
          </a:p>
          <a:p>
            <a:pPr marL="400050" lvl="1" indent="0">
              <a:buNone/>
            </a:pPr>
            <a:r>
              <a:rPr lang="en-US" sz="2200" dirty="0">
                <a:solidFill>
                  <a:srgbClr val="0000FF"/>
                </a:solidFill>
                <a:hlinkClick r:id="rId3"/>
              </a:rPr>
              <a:t>https://github.com/lifemapper</a:t>
            </a:r>
            <a:r>
              <a:rPr lang="en-US" sz="2200" dirty="0" smtClean="0">
                <a:solidFill>
                  <a:srgbClr val="0000FF"/>
                </a:solidFill>
                <a:hlinkClick r:id="rId3"/>
              </a:rPr>
              <a:t>/</a:t>
            </a:r>
            <a:endParaRPr lang="en-US" sz="2200" dirty="0" smtClean="0">
              <a:solidFill>
                <a:srgbClr val="0000FF"/>
              </a:solidFill>
            </a:endParaRPr>
          </a:p>
          <a:p>
            <a:pPr marL="400050" lvl="1" indent="0">
              <a:buNone/>
            </a:pPr>
            <a:endParaRPr lang="en-US" sz="2000" dirty="0" smtClean="0">
              <a:solidFill>
                <a:srgbClr val="0000FF"/>
              </a:solidFill>
            </a:endParaRPr>
          </a:p>
          <a:p>
            <a:pPr marL="0" indent="0">
              <a:buNone/>
            </a:pPr>
            <a:r>
              <a:rPr lang="en-US" sz="2400" b="1" dirty="0" smtClean="0"/>
              <a:t>Karma Provenance </a:t>
            </a:r>
            <a:r>
              <a:rPr lang="en-US" sz="2400" b="1" dirty="0"/>
              <a:t>Tools  </a:t>
            </a:r>
            <a:endParaRPr lang="en-US" sz="2400" b="1" dirty="0" smtClean="0"/>
          </a:p>
          <a:p>
            <a:pPr marL="400050" lvl="1" indent="0">
              <a:buNone/>
            </a:pPr>
            <a:r>
              <a:rPr lang="en-US" sz="2200" dirty="0" smtClean="0">
                <a:solidFill>
                  <a:srgbClr val="0000FF"/>
                </a:solidFill>
                <a:hlinkClick r:id="rId4"/>
              </a:rPr>
              <a:t>http</a:t>
            </a:r>
            <a:r>
              <a:rPr lang="en-US" sz="2200" dirty="0">
                <a:solidFill>
                  <a:srgbClr val="0000FF"/>
                </a:solidFill>
                <a:hlinkClick r:id="rId4"/>
              </a:rPr>
              <a:t>://d2i.indiana.edu/</a:t>
            </a:r>
            <a:r>
              <a:rPr lang="en-US" sz="2200" dirty="0" smtClean="0">
                <a:solidFill>
                  <a:srgbClr val="0000FF"/>
                </a:solidFill>
                <a:hlinkClick r:id="rId4"/>
              </a:rPr>
              <a:t>provenance_karma</a:t>
            </a:r>
            <a:endParaRPr lang="en-US" sz="2200" dirty="0">
              <a:solidFill>
                <a:srgbClr val="0000FF"/>
              </a:solidFill>
            </a:endParaRPr>
          </a:p>
          <a:p>
            <a:pPr marL="400050" lvl="1" indent="0">
              <a:buNone/>
            </a:pPr>
            <a:r>
              <a:rPr lang="en-US" sz="2200" dirty="0">
                <a:solidFill>
                  <a:srgbClr val="0000FF"/>
                </a:solidFill>
              </a:rPr>
              <a:t>http://</a:t>
            </a:r>
            <a:r>
              <a:rPr lang="en-US" sz="2200" dirty="0" err="1">
                <a:solidFill>
                  <a:srgbClr val="0000FF"/>
                </a:solidFill>
              </a:rPr>
              <a:t>sourceforge.net</a:t>
            </a:r>
            <a:r>
              <a:rPr lang="en-US" sz="2200" dirty="0">
                <a:solidFill>
                  <a:srgbClr val="0000FF"/>
                </a:solidFill>
              </a:rPr>
              <a:t>/projects/</a:t>
            </a:r>
            <a:r>
              <a:rPr lang="en-US" sz="2200" dirty="0" err="1">
                <a:solidFill>
                  <a:srgbClr val="0000FF"/>
                </a:solidFill>
              </a:rPr>
              <a:t>karmatool</a:t>
            </a:r>
            <a:r>
              <a:rPr lang="en-US" sz="2200" dirty="0">
                <a:solidFill>
                  <a:srgbClr val="0000FF"/>
                </a:solidFill>
              </a:rPr>
              <a:t>/</a:t>
            </a:r>
          </a:p>
          <a:p>
            <a:pPr marL="0" indent="0">
              <a:buNone/>
            </a:pPr>
            <a:r>
              <a:rPr lang="en-US" sz="2400" b="1" dirty="0"/>
              <a:t>Rocks </a:t>
            </a:r>
            <a:endParaRPr lang="en-US" sz="2400" b="1" dirty="0" smtClean="0"/>
          </a:p>
          <a:p>
            <a:pPr marL="400050" lvl="1" indent="0">
              <a:buNone/>
            </a:pPr>
            <a:r>
              <a:rPr lang="en-US" sz="2200" dirty="0" smtClean="0">
                <a:solidFill>
                  <a:srgbClr val="0000FF"/>
                </a:solidFill>
                <a:hlinkClick r:id="rId5"/>
              </a:rPr>
              <a:t>http</a:t>
            </a:r>
            <a:r>
              <a:rPr lang="en-US" sz="2200" dirty="0">
                <a:solidFill>
                  <a:srgbClr val="0000FF"/>
                </a:solidFill>
                <a:hlinkClick r:id="rId5"/>
              </a:rPr>
              <a:t>://</a:t>
            </a:r>
            <a:r>
              <a:rPr lang="en-US" sz="2200" dirty="0" smtClean="0">
                <a:solidFill>
                  <a:srgbClr val="0000FF"/>
                </a:solidFill>
                <a:hlinkClick r:id="rId5"/>
              </a:rPr>
              <a:t>www.rocksclusters.org</a:t>
            </a:r>
            <a:endParaRPr lang="en-US" sz="2200" dirty="0" smtClean="0">
              <a:solidFill>
                <a:srgbClr val="0000FF"/>
              </a:solidFill>
            </a:endParaRPr>
          </a:p>
          <a:p>
            <a:pPr marL="400050" lvl="1" indent="0">
              <a:buNone/>
            </a:pPr>
            <a:endParaRPr lang="en-US" sz="2000" dirty="0" smtClean="0">
              <a:solidFill>
                <a:srgbClr val="0000FF"/>
              </a:solidFill>
            </a:endParaRPr>
          </a:p>
          <a:p>
            <a:pPr marL="0" indent="0">
              <a:buNone/>
            </a:pPr>
            <a:r>
              <a:rPr lang="en-US" sz="2400" b="1" dirty="0" err="1" smtClean="0"/>
              <a:t>Pragmagrid</a:t>
            </a:r>
            <a:r>
              <a:rPr lang="en-US" sz="2400" b="1" dirty="0" smtClean="0"/>
              <a:t> </a:t>
            </a:r>
            <a:r>
              <a:rPr lang="en-US" sz="2400" b="1" dirty="0" err="1" smtClean="0"/>
              <a:t>GitHub</a:t>
            </a:r>
            <a:endParaRPr lang="en-US" sz="2400" b="1" dirty="0"/>
          </a:p>
          <a:p>
            <a:pPr marL="400050" lvl="1" indent="0">
              <a:buNone/>
            </a:pPr>
            <a:r>
              <a:rPr lang="en-US" sz="2200" dirty="0" smtClean="0">
                <a:hlinkClick r:id="rId6"/>
              </a:rPr>
              <a:t>https</a:t>
            </a:r>
            <a:r>
              <a:rPr lang="en-US" sz="2200" dirty="0">
                <a:hlinkClick r:id="rId6"/>
              </a:rPr>
              <a:t>://github.com/pragmagrid/</a:t>
            </a:r>
            <a:r>
              <a:rPr lang="en-US" sz="2200" dirty="0" smtClean="0">
                <a:hlinkClick r:id="rId6"/>
              </a:rPr>
              <a:t>provenance</a:t>
            </a:r>
            <a:endParaRPr lang="en-US" sz="2200" dirty="0" smtClean="0"/>
          </a:p>
          <a:p>
            <a:pPr marL="400050" lvl="1" indent="0">
              <a:buNone/>
            </a:pPr>
            <a:r>
              <a:rPr lang="en-US" sz="2200" dirty="0" smtClean="0">
                <a:solidFill>
                  <a:srgbClr val="322EFF"/>
                </a:solidFill>
              </a:rPr>
              <a:t>https</a:t>
            </a:r>
            <a:r>
              <a:rPr lang="en-US" sz="2200" dirty="0">
                <a:solidFill>
                  <a:srgbClr val="322EFF"/>
                </a:solidFill>
              </a:rPr>
              <a:t>://</a:t>
            </a:r>
            <a:r>
              <a:rPr lang="en-US" sz="2200" dirty="0" err="1">
                <a:solidFill>
                  <a:srgbClr val="322EFF"/>
                </a:solidFill>
              </a:rPr>
              <a:t>github.com</a:t>
            </a:r>
            <a:r>
              <a:rPr lang="en-US" sz="2200" dirty="0">
                <a:solidFill>
                  <a:srgbClr val="322EFF"/>
                </a:solidFill>
              </a:rPr>
              <a:t>/</a:t>
            </a:r>
            <a:r>
              <a:rPr lang="en-US" sz="2200" dirty="0" err="1">
                <a:solidFill>
                  <a:srgbClr val="322EFF"/>
                </a:solidFill>
              </a:rPr>
              <a:t>pragmagrid</a:t>
            </a:r>
            <a:r>
              <a:rPr lang="en-US" sz="2200" dirty="0">
                <a:solidFill>
                  <a:srgbClr val="322EFF"/>
                </a:solidFill>
              </a:rPr>
              <a:t>/</a:t>
            </a:r>
            <a:r>
              <a:rPr lang="en-US" sz="2200" dirty="0" err="1">
                <a:solidFill>
                  <a:srgbClr val="322EFF"/>
                </a:solidFill>
              </a:rPr>
              <a:t>lifemapper</a:t>
            </a:r>
            <a:endParaRPr lang="en-US" sz="2200" dirty="0" smtClean="0">
              <a:solidFill>
                <a:srgbClr val="322EFF"/>
              </a:solidFill>
            </a:endParaRPr>
          </a:p>
        </p:txBody>
      </p:sp>
      <p:sp>
        <p:nvSpPr>
          <p:cNvPr id="4" name="Content Placeholder 5"/>
          <p:cNvSpPr txBox="1">
            <a:spLocks/>
          </p:cNvSpPr>
          <p:nvPr/>
        </p:nvSpPr>
        <p:spPr>
          <a:xfrm>
            <a:off x="6906568" y="1745711"/>
            <a:ext cx="3629410" cy="386769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F28013"/>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D64409"/>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19293F"/>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19293F"/>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19293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b="1" dirty="0" err="1" smtClean="0"/>
              <a:t>Nadya</a:t>
            </a:r>
            <a:r>
              <a:rPr lang="en-US" sz="2400" b="1" dirty="0" smtClean="0"/>
              <a:t> Williams</a:t>
            </a:r>
          </a:p>
          <a:p>
            <a:pPr marL="400050" lvl="1" indent="0">
              <a:buFont typeface="Arial"/>
              <a:buNone/>
            </a:pPr>
            <a:r>
              <a:rPr lang="en-US" sz="2200" dirty="0" smtClean="0">
                <a:solidFill>
                  <a:srgbClr val="0000FF"/>
                </a:solidFill>
                <a:hlinkClick r:id="rId7"/>
              </a:rPr>
              <a:t>nadya@sdsc.edu</a:t>
            </a:r>
            <a:endParaRPr lang="en-US" sz="2000" dirty="0" smtClean="0">
              <a:solidFill>
                <a:srgbClr val="0000FF"/>
              </a:solidFill>
            </a:endParaRPr>
          </a:p>
          <a:p>
            <a:pPr marL="0" indent="0">
              <a:buFont typeface="Arial"/>
              <a:buNone/>
            </a:pPr>
            <a:r>
              <a:rPr lang="en-US" sz="2400" b="1" dirty="0" smtClean="0"/>
              <a:t>Aimee Stewart</a:t>
            </a:r>
          </a:p>
          <a:p>
            <a:pPr marL="400050" lvl="1" indent="0">
              <a:buFont typeface="Arial"/>
              <a:buNone/>
            </a:pPr>
            <a:r>
              <a:rPr lang="en-US" sz="2200" dirty="0" err="1" smtClean="0">
                <a:solidFill>
                  <a:srgbClr val="0000FF"/>
                </a:solidFill>
              </a:rPr>
              <a:t>astewart@ku.edu</a:t>
            </a:r>
            <a:endParaRPr lang="en-US" sz="2200" dirty="0" smtClean="0">
              <a:solidFill>
                <a:srgbClr val="0000FF"/>
              </a:solidFill>
            </a:endParaRPr>
          </a:p>
          <a:p>
            <a:pPr marL="0" indent="0">
              <a:buFont typeface="Arial"/>
              <a:buNone/>
            </a:pPr>
            <a:r>
              <a:rPr lang="en-US" sz="2400" b="1" dirty="0" smtClean="0"/>
              <a:t>Gabriel </a:t>
            </a:r>
            <a:r>
              <a:rPr lang="en-US" sz="2400" b="1" dirty="0" err="1" smtClean="0"/>
              <a:t>Quan</a:t>
            </a:r>
            <a:r>
              <a:rPr lang="en-US" sz="2400" b="1" dirty="0" smtClean="0"/>
              <a:t> Zhou</a:t>
            </a:r>
          </a:p>
          <a:p>
            <a:pPr marL="400050" lvl="1" indent="0">
              <a:buFont typeface="Arial"/>
              <a:buNone/>
            </a:pPr>
            <a:r>
              <a:rPr lang="en-US" sz="2200" dirty="0" err="1" smtClean="0">
                <a:solidFill>
                  <a:srgbClr val="0000FF"/>
                </a:solidFill>
                <a:hlinkClick r:id="rId8"/>
              </a:rPr>
              <a:t>quzhou@indiana.edu</a:t>
            </a:r>
            <a:endParaRPr lang="en-US" sz="2000" dirty="0" smtClean="0">
              <a:solidFill>
                <a:srgbClr val="0000FF"/>
              </a:solidFill>
            </a:endParaRPr>
          </a:p>
          <a:p>
            <a:pPr marL="0" indent="0">
              <a:buFont typeface="Arial"/>
              <a:buNone/>
            </a:pPr>
            <a:r>
              <a:rPr lang="en-US" sz="2400" b="1" dirty="0" smtClean="0"/>
              <a:t>Yuan </a:t>
            </a:r>
            <a:r>
              <a:rPr lang="en-US" sz="2400" b="1" dirty="0" err="1" smtClean="0"/>
              <a:t>Luo</a:t>
            </a:r>
            <a:endParaRPr lang="en-US" sz="2400" b="1" dirty="0" smtClean="0"/>
          </a:p>
          <a:p>
            <a:pPr marL="400050" lvl="1" indent="0">
              <a:buFont typeface="Arial"/>
              <a:buNone/>
            </a:pPr>
            <a:r>
              <a:rPr lang="en-US" sz="2200" dirty="0" smtClean="0">
                <a:hlinkClick r:id="rId9"/>
              </a:rPr>
              <a:t>yuanluo@indiana.edu</a:t>
            </a:r>
            <a:endParaRPr lang="en-US" sz="2200" dirty="0" smtClean="0"/>
          </a:p>
          <a:p>
            <a:pPr marL="400050" lvl="1" indent="0">
              <a:buFont typeface="Arial"/>
              <a:buNone/>
            </a:pPr>
            <a:endParaRPr lang="en-US" sz="2200" dirty="0" smtClean="0">
              <a:solidFill>
                <a:srgbClr val="322EFF"/>
              </a:solidFill>
            </a:endParaRPr>
          </a:p>
        </p:txBody>
      </p:sp>
    </p:spTree>
    <p:extLst>
      <p:ext uri="{BB962C8B-B14F-4D97-AF65-F5344CB8AC3E}">
        <p14:creationId xmlns:p14="http://schemas.microsoft.com/office/powerpoint/2010/main" val="3083348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1069777" y="2175671"/>
            <a:ext cx="9228667" cy="4286307"/>
          </a:xfrm>
        </p:spPr>
        <p:txBody>
          <a:bodyPr/>
          <a:lstStyle/>
          <a:p>
            <a:pPr marL="0" indent="0">
              <a:buNone/>
            </a:pPr>
            <a:r>
              <a:rPr lang="en-US" sz="1800" b="1" dirty="0">
                <a:solidFill>
                  <a:srgbClr val="980000"/>
                </a:solidFill>
                <a:latin typeface="Arial" charset="0"/>
                <a:ea typeface="ＭＳ Ｐゴシック" charset="0"/>
                <a:cs typeface="ＭＳ Ｐゴシック" charset="0"/>
              </a:rPr>
              <a:t> </a:t>
            </a:r>
          </a:p>
          <a:p>
            <a:pPr marL="0" indent="0">
              <a:buNone/>
            </a:pPr>
            <a:endParaRPr lang="en-US" sz="1800" b="1" dirty="0" smtClean="0">
              <a:solidFill>
                <a:srgbClr val="980000"/>
              </a:solidFill>
              <a:latin typeface="Arial" charset="0"/>
              <a:ea typeface="ＭＳ Ｐゴシック" charset="0"/>
              <a:cs typeface="ＭＳ Ｐゴシック" charset="0"/>
            </a:endParaRPr>
          </a:p>
          <a:p>
            <a:pPr marL="0" indent="0">
              <a:buNone/>
            </a:pPr>
            <a:endParaRPr lang="en-US" sz="1800" b="1" dirty="0">
              <a:solidFill>
                <a:srgbClr val="980000"/>
              </a:solidFill>
              <a:latin typeface="Arial" charset="0"/>
              <a:ea typeface="ＭＳ Ｐゴシック" charset="0"/>
              <a:cs typeface="ＭＳ Ｐゴシック" charset="0"/>
            </a:endParaRPr>
          </a:p>
          <a:p>
            <a:pPr marL="0" indent="0" algn="ctr">
              <a:buNone/>
            </a:pPr>
            <a:r>
              <a:rPr 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Thank You!</a:t>
            </a:r>
          </a:p>
          <a:p>
            <a:pPr marL="0" indent="0" algn="ctr">
              <a:buNone/>
            </a:pPr>
            <a:r>
              <a:rPr lang="en-US" sz="4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Questions?</a:t>
            </a:r>
            <a:endParaRPr lang="en-US" sz="4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3314" name="Isosceles Triangle 3"/>
          <p:cNvSpPr>
            <a:spLocks noChangeArrowheads="1"/>
          </p:cNvSpPr>
          <p:nvPr/>
        </p:nvSpPr>
        <p:spPr bwMode="auto">
          <a:xfrm>
            <a:off x="2093389" y="4962532"/>
            <a:ext cx="1096433" cy="823913"/>
          </a:xfrm>
          <a:prstGeom prst="triangle">
            <a:avLst>
              <a:gd name="adj"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txBody>
          <a:bodyPr/>
          <a:lstStyle/>
          <a:p>
            <a:endParaRPr lang="en-US"/>
          </a:p>
        </p:txBody>
      </p:sp>
      <p:pic>
        <p:nvPicPr>
          <p:cNvPr id="4" name="Picture 3"/>
          <p:cNvPicPr>
            <a:picLocks noChangeAspect="1"/>
          </p:cNvPicPr>
          <p:nvPr/>
        </p:nvPicPr>
        <p:blipFill>
          <a:blip r:embed="rId2"/>
          <a:stretch>
            <a:fillRect/>
          </a:stretch>
        </p:blipFill>
        <p:spPr>
          <a:xfrm>
            <a:off x="4602709" y="322247"/>
            <a:ext cx="2540000" cy="1968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are we trying to do</a:t>
            </a:r>
            <a:endParaRPr lang="en-US" dirty="0"/>
          </a:p>
        </p:txBody>
      </p:sp>
      <p:sp>
        <p:nvSpPr>
          <p:cNvPr id="6" name="Content Placeholder 5"/>
          <p:cNvSpPr>
            <a:spLocks noGrp="1"/>
          </p:cNvSpPr>
          <p:nvPr>
            <p:ph idx="1"/>
          </p:nvPr>
        </p:nvSpPr>
        <p:spPr>
          <a:xfrm>
            <a:off x="609599" y="1275648"/>
            <a:ext cx="10795001" cy="4989686"/>
          </a:xfrm>
        </p:spPr>
        <p:txBody>
          <a:bodyPr>
            <a:normAutofit fontScale="92500" lnSpcReduction="10000"/>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Domain scientist’s viewpoint</a:t>
            </a:r>
          </a:p>
          <a:p>
            <a:pPr lvl="1"/>
            <a:r>
              <a:rPr lang="en-US" dirty="0">
                <a:solidFill>
                  <a:srgbClr val="17314F"/>
                </a:solidFill>
              </a:rPr>
              <a:t>S</a:t>
            </a:r>
            <a:r>
              <a:rPr lang="en-US" dirty="0" smtClean="0">
                <a:solidFill>
                  <a:srgbClr val="17314F"/>
                </a:solidFill>
              </a:rPr>
              <a:t>how that </a:t>
            </a:r>
            <a:r>
              <a:rPr lang="en-US" dirty="0" err="1" smtClean="0">
                <a:solidFill>
                  <a:srgbClr val="17314F"/>
                </a:solidFill>
              </a:rPr>
              <a:t>Lifemapper</a:t>
            </a:r>
            <a:r>
              <a:rPr lang="en-US" dirty="0" smtClean="0">
                <a:solidFill>
                  <a:srgbClr val="17314F"/>
                </a:solidFill>
              </a:rPr>
              <a:t> is working in a new configuration</a:t>
            </a:r>
          </a:p>
          <a:p>
            <a:pPr lvl="1"/>
            <a:r>
              <a:rPr lang="en-US" dirty="0" smtClean="0">
                <a:solidFill>
                  <a:srgbClr val="17314F"/>
                </a:solidFill>
              </a:rPr>
              <a:t>Gain information from current/archived jobs</a:t>
            </a:r>
          </a:p>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Data scientist’s viewpoint</a:t>
            </a:r>
          </a:p>
          <a:p>
            <a:pPr lvl="1"/>
            <a:r>
              <a:rPr lang="en-US" dirty="0" smtClean="0">
                <a:solidFill>
                  <a:srgbClr val="17314F"/>
                </a:solidFill>
              </a:rPr>
              <a:t> Captured provenance: generic elements and specific </a:t>
            </a:r>
            <a:r>
              <a:rPr lang="en-US" dirty="0" err="1">
                <a:solidFill>
                  <a:srgbClr val="17314F"/>
                </a:solidFill>
              </a:rPr>
              <a:t>L</a:t>
            </a:r>
            <a:r>
              <a:rPr lang="en-US" dirty="0" err="1" smtClean="0">
                <a:solidFill>
                  <a:srgbClr val="17314F"/>
                </a:solidFill>
              </a:rPr>
              <a:t>ifemapper</a:t>
            </a:r>
            <a:r>
              <a:rPr lang="en-US" dirty="0" smtClean="0">
                <a:solidFill>
                  <a:srgbClr val="17314F"/>
                </a:solidFill>
              </a:rPr>
              <a:t> elements</a:t>
            </a:r>
          </a:p>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Cyber-infrastructure  viewpoint</a:t>
            </a:r>
          </a:p>
          <a:p>
            <a:pPr lvl="1"/>
            <a:r>
              <a:rPr lang="en-US" dirty="0" smtClean="0">
                <a:solidFill>
                  <a:srgbClr val="17314F"/>
                </a:solidFill>
              </a:rPr>
              <a:t>Practical use of PRAGMA cloud</a:t>
            </a:r>
          </a:p>
          <a:p>
            <a:pPr lvl="1"/>
            <a:r>
              <a:rPr lang="en-US" dirty="0" smtClean="0">
                <a:solidFill>
                  <a:srgbClr val="17314F"/>
                </a:solidFill>
              </a:rPr>
              <a:t>What is needed as a complete system – ease a burden of integrating hardware and software </a:t>
            </a:r>
          </a:p>
          <a:p>
            <a:pPr lvl="1"/>
            <a:r>
              <a:rPr lang="en-US" dirty="0" smtClean="0">
                <a:solidFill>
                  <a:srgbClr val="17314F"/>
                </a:solidFill>
              </a:rPr>
              <a:t>What is missing and what can be useful </a:t>
            </a:r>
          </a:p>
        </p:txBody>
      </p:sp>
      <p:sp>
        <p:nvSpPr>
          <p:cNvPr id="3" name="TextBox 2"/>
          <p:cNvSpPr txBox="1"/>
          <p:nvPr/>
        </p:nvSpPr>
        <p:spPr>
          <a:xfrm>
            <a:off x="9002889" y="7267222"/>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19461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a:graphicFrameLocks noChangeAspect="1"/>
          </p:cNvGraphicFramePr>
          <p:nvPr>
            <p:extLst>
              <p:ext uri="{D42A27DB-BD31-4B8C-83A1-F6EECF244321}">
                <p14:modId xmlns:p14="http://schemas.microsoft.com/office/powerpoint/2010/main" val="1996871945"/>
              </p:ext>
            </p:extLst>
          </p:nvPr>
        </p:nvGraphicFramePr>
        <p:xfrm>
          <a:off x="1892165" y="922709"/>
          <a:ext cx="7490599" cy="50335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2" name="Group 31"/>
          <p:cNvGrpSpPr/>
          <p:nvPr/>
        </p:nvGrpSpPr>
        <p:grpSpPr>
          <a:xfrm>
            <a:off x="4570084" y="1549400"/>
            <a:ext cx="1957717" cy="977900"/>
            <a:chOff x="4112883" y="1168400"/>
            <a:chExt cx="1957717" cy="977900"/>
          </a:xfrm>
        </p:grpSpPr>
        <p:pic>
          <p:nvPicPr>
            <p:cNvPr id="6" name="Picture 2" descr="http://lifemapper.org/wp-content/themes/lifemapper/images/world_logo_blue_ne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2883" y="1177795"/>
              <a:ext cx="1467985" cy="5418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Screen shot 2013-10-03 at 5.55.26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8300" y="1701800"/>
              <a:ext cx="1067313" cy="406400"/>
            </a:xfrm>
            <a:prstGeom prst="rect">
              <a:avLst/>
            </a:prstGeom>
          </p:spPr>
        </p:pic>
        <p:pic>
          <p:nvPicPr>
            <p:cNvPr id="14" name="Picture 13" descr="Screen shot 2013-10-03 at 6.11.14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38800" y="1168400"/>
              <a:ext cx="431800" cy="977900"/>
            </a:xfrm>
            <a:prstGeom prst="rect">
              <a:avLst/>
            </a:prstGeom>
          </p:spPr>
        </p:pic>
      </p:grpSp>
      <p:grpSp>
        <p:nvGrpSpPr>
          <p:cNvPr id="31" name="Group 30"/>
          <p:cNvGrpSpPr/>
          <p:nvPr/>
        </p:nvGrpSpPr>
        <p:grpSpPr>
          <a:xfrm>
            <a:off x="2755903" y="4419600"/>
            <a:ext cx="1587500" cy="1536700"/>
            <a:chOff x="2260600" y="4076700"/>
            <a:chExt cx="1587500" cy="1536700"/>
          </a:xfrm>
        </p:grpSpPr>
        <p:pic>
          <p:nvPicPr>
            <p:cNvPr id="11" name="Picture 10" descr="rocks.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60600" y="4076700"/>
              <a:ext cx="825500" cy="825500"/>
            </a:xfrm>
            <a:prstGeom prst="rect">
              <a:avLst/>
            </a:prstGeom>
          </p:spPr>
        </p:pic>
        <p:grpSp>
          <p:nvGrpSpPr>
            <p:cNvPr id="21" name="Group 20"/>
            <p:cNvGrpSpPr/>
            <p:nvPr/>
          </p:nvGrpSpPr>
          <p:grpSpPr>
            <a:xfrm>
              <a:off x="3111500" y="4330700"/>
              <a:ext cx="736600" cy="1282700"/>
              <a:chOff x="9144000" y="4851400"/>
              <a:chExt cx="736600" cy="1282700"/>
            </a:xfrm>
          </p:grpSpPr>
          <p:pic>
            <p:nvPicPr>
              <p:cNvPr id="16" name="Picture 15" descr="Screen shot 2013-10-03 at 6.11.14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44000" y="4851400"/>
                <a:ext cx="431800" cy="977900"/>
              </a:xfrm>
              <a:prstGeom prst="rect">
                <a:avLst/>
              </a:prstGeom>
            </p:spPr>
          </p:pic>
          <p:pic>
            <p:nvPicPr>
              <p:cNvPr id="19" name="Picture 18" descr="Screen shot 2013-10-03 at 6.11.14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96400" y="5003800"/>
                <a:ext cx="431800" cy="977900"/>
              </a:xfrm>
              <a:prstGeom prst="rect">
                <a:avLst/>
              </a:prstGeom>
            </p:spPr>
          </p:pic>
          <p:pic>
            <p:nvPicPr>
              <p:cNvPr id="20" name="Picture 19" descr="Screen shot 2013-10-03 at 6.11.14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48800" y="5156200"/>
                <a:ext cx="431800" cy="977900"/>
              </a:xfrm>
              <a:prstGeom prst="rect">
                <a:avLst/>
              </a:prstGeom>
            </p:spPr>
          </p:pic>
        </p:grpSp>
      </p:grpSp>
      <p:pic>
        <p:nvPicPr>
          <p:cNvPr id="23" name="Picture 22"/>
          <p:cNvPicPr>
            <a:picLocks noChangeAspect="1"/>
          </p:cNvPicPr>
          <p:nvPr/>
        </p:nvPicPr>
        <p:blipFill>
          <a:blip r:embed="rId12"/>
          <a:stretch>
            <a:fillRect/>
          </a:stretch>
        </p:blipFill>
        <p:spPr>
          <a:xfrm>
            <a:off x="6896103" y="4746228"/>
            <a:ext cx="876300" cy="879877"/>
          </a:xfrm>
          <a:prstGeom prst="rect">
            <a:avLst/>
          </a:prstGeom>
          <a:ln w="57150" cmpd="sng">
            <a:solidFill>
              <a:srgbClr val="3F67AD"/>
            </a:solidFill>
          </a:ln>
        </p:spPr>
      </p:pic>
      <p:pic>
        <p:nvPicPr>
          <p:cNvPr id="61" name="Picture 6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661733" y="1373063"/>
            <a:ext cx="1349272" cy="1850946"/>
          </a:xfrm>
          <a:prstGeom prst="rect">
            <a:avLst/>
          </a:prstGeom>
        </p:spPr>
      </p:pic>
      <p:grpSp>
        <p:nvGrpSpPr>
          <p:cNvPr id="73" name="Group 72"/>
          <p:cNvGrpSpPr/>
          <p:nvPr/>
        </p:nvGrpSpPr>
        <p:grpSpPr>
          <a:xfrm>
            <a:off x="6972299" y="1384300"/>
            <a:ext cx="2095499" cy="1003300"/>
            <a:chOff x="6629399" y="901700"/>
            <a:chExt cx="2095499" cy="1003300"/>
          </a:xfrm>
        </p:grpSpPr>
        <p:grpSp>
          <p:nvGrpSpPr>
            <p:cNvPr id="67" name="Group 66"/>
            <p:cNvGrpSpPr/>
            <p:nvPr/>
          </p:nvGrpSpPr>
          <p:grpSpPr>
            <a:xfrm>
              <a:off x="6629399" y="901700"/>
              <a:ext cx="2095499" cy="1003300"/>
              <a:chOff x="7619999" y="800100"/>
              <a:chExt cx="2095499" cy="1003300"/>
            </a:xfrm>
          </p:grpSpPr>
          <p:sp>
            <p:nvSpPr>
              <p:cNvPr id="64" name="Down Arrow Callout 63"/>
              <p:cNvSpPr/>
              <p:nvPr/>
            </p:nvSpPr>
            <p:spPr>
              <a:xfrm rot="5400000" flipH="1">
                <a:off x="8166099" y="254000"/>
                <a:ext cx="1003300" cy="2095499"/>
              </a:xfrm>
              <a:prstGeom prst="downArrowCallout">
                <a:avLst>
                  <a:gd name="adj1" fmla="val 18829"/>
                  <a:gd name="adj2" fmla="val 20930"/>
                  <a:gd name="adj3" fmla="val 54870"/>
                  <a:gd name="adj4" fmla="val 68333"/>
                </a:avLst>
              </a:prstGeom>
              <a:noFill/>
              <a:ln w="31750"/>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5" name="TextBox 64"/>
              <p:cNvSpPr txBox="1"/>
              <p:nvPr/>
            </p:nvSpPr>
            <p:spPr>
              <a:xfrm flipH="1">
                <a:off x="8315072" y="840919"/>
                <a:ext cx="1336928" cy="954107"/>
              </a:xfrm>
              <a:prstGeom prst="rect">
                <a:avLst/>
              </a:prstGeom>
              <a:noFill/>
            </p:spPr>
            <p:txBody>
              <a:bodyPr wrap="square" rtlCol="0">
                <a:spAutoFit/>
              </a:bodyPr>
              <a:lstStyle/>
              <a:p>
                <a:pPr algn="ctr"/>
                <a:r>
                  <a:rPr lang="en-US" sz="1400" b="1" dirty="0" smtClean="0"/>
                  <a:t>Submit species </a:t>
                </a:r>
              </a:p>
              <a:p>
                <a:pPr algn="ctr"/>
                <a:r>
                  <a:rPr lang="en-US" sz="1400" b="1" dirty="0"/>
                  <a:t>m</a:t>
                </a:r>
                <a:r>
                  <a:rPr lang="en-US" sz="1400" b="1" dirty="0" smtClean="0"/>
                  <a:t>odeling and </a:t>
                </a:r>
              </a:p>
              <a:p>
                <a:pPr algn="ctr"/>
                <a:r>
                  <a:rPr lang="en-US" sz="1400" b="1" dirty="0" smtClean="0"/>
                  <a:t>distribution</a:t>
                </a:r>
              </a:p>
              <a:p>
                <a:pPr algn="ctr"/>
                <a:r>
                  <a:rPr lang="en-US" sz="1400" b="1" dirty="0" smtClean="0"/>
                  <a:t>experiment</a:t>
                </a:r>
              </a:p>
            </p:txBody>
          </p:sp>
        </p:grpSp>
        <p:sp>
          <p:nvSpPr>
            <p:cNvPr id="71" name="TextBox 70"/>
            <p:cNvSpPr txBox="1"/>
            <p:nvPr/>
          </p:nvSpPr>
          <p:spPr>
            <a:xfrm>
              <a:off x="6870700" y="1193800"/>
              <a:ext cx="301660" cy="369332"/>
            </a:xfrm>
            <a:prstGeom prst="rect">
              <a:avLst/>
            </a:prstGeom>
            <a:noFill/>
          </p:spPr>
          <p:txBody>
            <a:bodyPr wrap="none" rtlCol="0">
              <a:spAutoFit/>
            </a:bodyPr>
            <a:lstStyle/>
            <a:p>
              <a:r>
                <a:rPr lang="en-US" b="1" dirty="0" smtClean="0">
                  <a:solidFill>
                    <a:srgbClr val="FF0000"/>
                  </a:solidFill>
                </a:rPr>
                <a:t>1</a:t>
              </a:r>
              <a:endParaRPr lang="en-US" b="1" dirty="0">
                <a:solidFill>
                  <a:srgbClr val="FF0000"/>
                </a:solidFill>
              </a:endParaRPr>
            </a:p>
          </p:txBody>
        </p:sp>
      </p:grpSp>
      <p:grpSp>
        <p:nvGrpSpPr>
          <p:cNvPr id="83" name="Group 82"/>
          <p:cNvGrpSpPr/>
          <p:nvPr/>
        </p:nvGrpSpPr>
        <p:grpSpPr>
          <a:xfrm>
            <a:off x="8808723" y="3392482"/>
            <a:ext cx="1948914" cy="1461408"/>
            <a:chOff x="8275323" y="3544882"/>
            <a:chExt cx="1948914" cy="1461408"/>
          </a:xfrm>
        </p:grpSpPr>
        <p:pic>
          <p:nvPicPr>
            <p:cNvPr id="58" name="Picture 14" descr="https://1.gravatar.com/avatar/a7857e49cb1b363411aad80a497b2d7a?d=https%3A%2F%2Fidenticons.github.com%2F2ea171a52e7399eaa3392a31be6e0e56.png&amp;s=420"/>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31652" b="30290"/>
            <a:stretch/>
          </p:blipFill>
          <p:spPr bwMode="auto">
            <a:xfrm>
              <a:off x="9194804" y="3544882"/>
              <a:ext cx="1029433" cy="391785"/>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a:off x="8275323" y="3826510"/>
              <a:ext cx="1541780" cy="1179780"/>
              <a:chOff x="8275323" y="3826510"/>
              <a:chExt cx="1541780" cy="1179780"/>
            </a:xfrm>
          </p:grpSpPr>
          <p:grpSp>
            <p:nvGrpSpPr>
              <p:cNvPr id="78" name="Group 77"/>
              <p:cNvGrpSpPr/>
              <p:nvPr/>
            </p:nvGrpSpPr>
            <p:grpSpPr>
              <a:xfrm>
                <a:off x="8275323" y="3826510"/>
                <a:ext cx="1541780" cy="1179780"/>
                <a:chOff x="8288023" y="3242310"/>
                <a:chExt cx="1541780" cy="1179780"/>
              </a:xfrm>
            </p:grpSpPr>
            <p:sp>
              <p:nvSpPr>
                <p:cNvPr id="69" name="Down Arrow Callout 68"/>
                <p:cNvSpPr/>
                <p:nvPr/>
              </p:nvSpPr>
              <p:spPr>
                <a:xfrm flipV="1">
                  <a:off x="8288023" y="3242310"/>
                  <a:ext cx="1541780" cy="1179780"/>
                </a:xfrm>
                <a:prstGeom prst="downArrowCallout">
                  <a:avLst/>
                </a:prstGeom>
                <a:noFill/>
                <a:ln w="31750"/>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0" name="TextBox 69"/>
                <p:cNvSpPr txBox="1"/>
                <p:nvPr/>
              </p:nvSpPr>
              <p:spPr>
                <a:xfrm>
                  <a:off x="8325382" y="3785483"/>
                  <a:ext cx="1467068" cy="523220"/>
                </a:xfrm>
                <a:prstGeom prst="rect">
                  <a:avLst/>
                </a:prstGeom>
                <a:noFill/>
              </p:spPr>
              <p:txBody>
                <a:bodyPr wrap="none" rtlCol="0">
                  <a:spAutoFit/>
                </a:bodyPr>
                <a:lstStyle/>
                <a:p>
                  <a:pPr algn="ctr"/>
                  <a:r>
                    <a:rPr lang="en-US" sz="1400" b="1" dirty="0" smtClean="0"/>
                    <a:t>View experiment</a:t>
                  </a:r>
                </a:p>
                <a:p>
                  <a:pPr algn="ctr"/>
                  <a:r>
                    <a:rPr lang="en-US" sz="1400" b="1" dirty="0" smtClean="0"/>
                    <a:t>provenance</a:t>
                  </a:r>
                </a:p>
              </p:txBody>
            </p:sp>
          </p:grpSp>
          <p:sp>
            <p:nvSpPr>
              <p:cNvPr id="72" name="TextBox 71"/>
              <p:cNvSpPr txBox="1"/>
              <p:nvPr/>
            </p:nvSpPr>
            <p:spPr>
              <a:xfrm>
                <a:off x="8877300" y="3873500"/>
                <a:ext cx="301660" cy="369332"/>
              </a:xfrm>
              <a:prstGeom prst="rect">
                <a:avLst/>
              </a:prstGeom>
              <a:noFill/>
            </p:spPr>
            <p:txBody>
              <a:bodyPr wrap="none" rtlCol="0">
                <a:spAutoFit/>
              </a:bodyPr>
              <a:lstStyle/>
              <a:p>
                <a:r>
                  <a:rPr lang="en-US" b="1" dirty="0" smtClean="0">
                    <a:solidFill>
                      <a:srgbClr val="FF0000"/>
                    </a:solidFill>
                  </a:rPr>
                  <a:t>4</a:t>
                </a:r>
                <a:endParaRPr lang="en-US" b="1" dirty="0">
                  <a:solidFill>
                    <a:srgbClr val="FF0000"/>
                  </a:solidFill>
                </a:endParaRPr>
              </a:p>
            </p:txBody>
          </p:sp>
        </p:grpSp>
      </p:grpSp>
      <p:grpSp>
        <p:nvGrpSpPr>
          <p:cNvPr id="75" name="Group 74"/>
          <p:cNvGrpSpPr/>
          <p:nvPr/>
        </p:nvGrpSpPr>
        <p:grpSpPr>
          <a:xfrm>
            <a:off x="2471423" y="1997710"/>
            <a:ext cx="1541780" cy="1179780"/>
            <a:chOff x="1823723" y="1807210"/>
            <a:chExt cx="1541780" cy="1179780"/>
          </a:xfrm>
        </p:grpSpPr>
        <p:grpSp>
          <p:nvGrpSpPr>
            <p:cNvPr id="47" name="Group 46"/>
            <p:cNvGrpSpPr/>
            <p:nvPr/>
          </p:nvGrpSpPr>
          <p:grpSpPr>
            <a:xfrm>
              <a:off x="1823723" y="1807210"/>
              <a:ext cx="1541780" cy="1179780"/>
              <a:chOff x="8097520" y="321310"/>
              <a:chExt cx="1960880" cy="822960"/>
            </a:xfrm>
          </p:grpSpPr>
          <p:sp>
            <p:nvSpPr>
              <p:cNvPr id="44" name="Down Arrow Callout 43"/>
              <p:cNvSpPr/>
              <p:nvPr/>
            </p:nvSpPr>
            <p:spPr>
              <a:xfrm>
                <a:off x="8097520" y="321310"/>
                <a:ext cx="1960880" cy="822960"/>
              </a:xfrm>
              <a:prstGeom prst="downArrowCallout">
                <a:avLst/>
              </a:prstGeom>
              <a:noFill/>
              <a:ln w="31750"/>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TextBox 44"/>
              <p:cNvSpPr txBox="1"/>
              <p:nvPr/>
            </p:nvSpPr>
            <p:spPr>
              <a:xfrm>
                <a:off x="8153186" y="321310"/>
                <a:ext cx="1849549" cy="665541"/>
              </a:xfrm>
              <a:prstGeom prst="rect">
                <a:avLst/>
              </a:prstGeom>
              <a:noFill/>
            </p:spPr>
            <p:txBody>
              <a:bodyPr wrap="none" rtlCol="0">
                <a:spAutoFit/>
              </a:bodyPr>
              <a:lstStyle/>
              <a:p>
                <a:pPr algn="ctr"/>
                <a:r>
                  <a:rPr lang="en-US" sz="1400" b="1" u="sng" dirty="0" smtClean="0">
                    <a:solidFill>
                      <a:srgbClr val="FF0000"/>
                    </a:solidFill>
                  </a:rPr>
                  <a:t>Overflow</a:t>
                </a:r>
                <a:r>
                  <a:rPr lang="en-US" sz="1400" b="1" dirty="0" smtClean="0">
                    <a:solidFill>
                      <a:srgbClr val="FF0000"/>
                    </a:solidFill>
                  </a:rPr>
                  <a:t> </a:t>
                </a:r>
                <a:r>
                  <a:rPr lang="en-US" sz="1400" b="1" dirty="0" smtClean="0"/>
                  <a:t>jobs </a:t>
                </a:r>
              </a:p>
              <a:p>
                <a:pPr algn="ctr"/>
                <a:r>
                  <a:rPr lang="en-US" sz="1400" b="1" dirty="0" smtClean="0"/>
                  <a:t>are sent</a:t>
                </a:r>
              </a:p>
              <a:p>
                <a:pPr algn="ctr"/>
                <a:r>
                  <a:rPr lang="en-US" sz="1400" b="1" dirty="0" smtClean="0"/>
                  <a:t>to Virtual Cluster</a:t>
                </a:r>
              </a:p>
              <a:p>
                <a:endParaRPr lang="en-US" sz="1400" b="1" dirty="0"/>
              </a:p>
            </p:txBody>
          </p:sp>
        </p:grpSp>
        <p:sp>
          <p:nvSpPr>
            <p:cNvPr id="74" name="TextBox 73"/>
            <p:cNvSpPr txBox="1"/>
            <p:nvPr/>
          </p:nvSpPr>
          <p:spPr>
            <a:xfrm>
              <a:off x="2451100" y="2590800"/>
              <a:ext cx="301660" cy="369332"/>
            </a:xfrm>
            <a:prstGeom prst="rect">
              <a:avLst/>
            </a:prstGeom>
            <a:noFill/>
          </p:spPr>
          <p:txBody>
            <a:bodyPr wrap="none" rtlCol="0">
              <a:spAutoFit/>
            </a:bodyPr>
            <a:lstStyle/>
            <a:p>
              <a:r>
                <a:rPr lang="en-US" b="1" dirty="0" smtClean="0">
                  <a:solidFill>
                    <a:srgbClr val="FF0000"/>
                  </a:solidFill>
                </a:rPr>
                <a:t>2</a:t>
              </a:r>
              <a:endParaRPr lang="en-US" b="1" dirty="0">
                <a:solidFill>
                  <a:srgbClr val="FF0000"/>
                </a:solidFill>
              </a:endParaRPr>
            </a:p>
          </p:txBody>
        </p:sp>
      </p:grpSp>
      <p:grpSp>
        <p:nvGrpSpPr>
          <p:cNvPr id="77" name="Group 76"/>
          <p:cNvGrpSpPr/>
          <p:nvPr/>
        </p:nvGrpSpPr>
        <p:grpSpPr>
          <a:xfrm>
            <a:off x="4771717" y="5950883"/>
            <a:ext cx="1997392" cy="1059517"/>
            <a:chOff x="4276417" y="5887389"/>
            <a:chExt cx="1997392" cy="1059517"/>
          </a:xfrm>
        </p:grpSpPr>
        <p:grpSp>
          <p:nvGrpSpPr>
            <p:cNvPr id="52" name="Group 51"/>
            <p:cNvGrpSpPr/>
            <p:nvPr/>
          </p:nvGrpSpPr>
          <p:grpSpPr>
            <a:xfrm>
              <a:off x="4276417" y="5887389"/>
              <a:ext cx="1997392" cy="1059517"/>
              <a:chOff x="8810311" y="647700"/>
              <a:chExt cx="1997389" cy="1059517"/>
            </a:xfrm>
          </p:grpSpPr>
          <p:sp>
            <p:nvSpPr>
              <p:cNvPr id="50" name="Down Arrow Callout 49"/>
              <p:cNvSpPr/>
              <p:nvPr/>
            </p:nvSpPr>
            <p:spPr>
              <a:xfrm rot="16200000">
                <a:off x="9486900" y="152400"/>
                <a:ext cx="825500" cy="1816100"/>
              </a:xfrm>
              <a:prstGeom prst="downArrowCallout">
                <a:avLst>
                  <a:gd name="adj1" fmla="val 25000"/>
                  <a:gd name="adj2" fmla="val 23462"/>
                  <a:gd name="adj3" fmla="val 48077"/>
                  <a:gd name="adj4" fmla="val 73310"/>
                </a:avLst>
              </a:prstGeom>
              <a:noFill/>
              <a:ln w="31750"/>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TextBox 50"/>
              <p:cNvSpPr txBox="1"/>
              <p:nvPr/>
            </p:nvSpPr>
            <p:spPr>
              <a:xfrm>
                <a:off x="8810311" y="753110"/>
                <a:ext cx="1703710" cy="954107"/>
              </a:xfrm>
              <a:prstGeom prst="rect">
                <a:avLst/>
              </a:prstGeom>
              <a:noFill/>
            </p:spPr>
            <p:txBody>
              <a:bodyPr wrap="none" rtlCol="0">
                <a:spAutoFit/>
              </a:bodyPr>
              <a:lstStyle/>
              <a:p>
                <a:pPr algn="ctr"/>
                <a:r>
                  <a:rPr lang="en-US" sz="1400" b="1" dirty="0" smtClean="0"/>
                  <a:t>Provenance Data </a:t>
                </a:r>
              </a:p>
              <a:p>
                <a:pPr algn="ctr"/>
                <a:r>
                  <a:rPr lang="en-US" sz="1400" b="1" dirty="0" smtClean="0"/>
                  <a:t>captured on VC,</a:t>
                </a:r>
              </a:p>
              <a:p>
                <a:pPr algn="ctr"/>
                <a:r>
                  <a:rPr lang="en-US" sz="1400" b="1" dirty="0" smtClean="0"/>
                  <a:t>sent to Karma</a:t>
                </a:r>
              </a:p>
              <a:p>
                <a:endParaRPr lang="en-US" sz="1400" b="1" dirty="0"/>
              </a:p>
            </p:txBody>
          </p:sp>
        </p:grpSp>
        <p:sp>
          <p:nvSpPr>
            <p:cNvPr id="76" name="TextBox 75"/>
            <p:cNvSpPr txBox="1"/>
            <p:nvPr/>
          </p:nvSpPr>
          <p:spPr>
            <a:xfrm>
              <a:off x="5816600" y="6121400"/>
              <a:ext cx="425530" cy="369332"/>
            </a:xfrm>
            <a:prstGeom prst="rect">
              <a:avLst/>
            </a:prstGeom>
            <a:noFill/>
          </p:spPr>
          <p:txBody>
            <a:bodyPr wrap="none" rtlCol="0">
              <a:spAutoFit/>
            </a:bodyPr>
            <a:lstStyle/>
            <a:p>
              <a:r>
                <a:rPr lang="en-US" b="1" dirty="0" smtClean="0">
                  <a:solidFill>
                    <a:srgbClr val="FF0000"/>
                  </a:solidFill>
                </a:rPr>
                <a:t>3b</a:t>
              </a:r>
              <a:endParaRPr lang="en-US" b="1" dirty="0">
                <a:solidFill>
                  <a:srgbClr val="FF0000"/>
                </a:solidFill>
              </a:endParaRPr>
            </a:p>
          </p:txBody>
        </p:sp>
      </p:grpSp>
      <p:sp>
        <p:nvSpPr>
          <p:cNvPr id="84" name="Rectangle 2"/>
          <p:cNvSpPr txBox="1">
            <a:spLocks noChangeArrowheads="1"/>
          </p:cNvSpPr>
          <p:nvPr/>
        </p:nvSpPr>
        <p:spPr>
          <a:xfrm>
            <a:off x="165100" y="98428"/>
            <a:ext cx="12026900" cy="612775"/>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defRPr/>
            </a:pPr>
            <a:r>
              <a:rPr lang="en-US" sz="2800" b="1" dirty="0" smtClean="0">
                <a:solidFill>
                  <a:schemeClr val="tx2">
                    <a:lumMod val="50000"/>
                  </a:schemeClr>
                </a:solidFill>
                <a:effectLst>
                  <a:outerShdw blurRad="38100" dist="38100" dir="2700000" algn="tl">
                    <a:srgbClr val="DDDDDD"/>
                  </a:outerShdw>
                </a:effectLst>
                <a:latin typeface="Arial" charset="0"/>
                <a:ea typeface="ＭＳ Ｐゴシック" charset="0"/>
                <a:cs typeface="ＭＳ Ｐゴシック" charset="0"/>
              </a:rPr>
              <a:t>PRAGMA experiment with Virtual Clusters and metadata capture</a:t>
            </a:r>
            <a:endParaRPr lang="en-US" sz="2800" b="1" dirty="0">
              <a:solidFill>
                <a:schemeClr val="tx2">
                  <a:lumMod val="50000"/>
                </a:schemeClr>
              </a:solidFill>
              <a:effectLst>
                <a:outerShdw blurRad="38100" dist="38100" dir="2700000" algn="tl">
                  <a:srgbClr val="DDDDDD"/>
                </a:outerShdw>
              </a:effectLst>
              <a:latin typeface="Arial" charset="0"/>
              <a:ea typeface="ＭＳ Ｐゴシック" charset="0"/>
              <a:cs typeface="ＭＳ Ｐゴシック" charset="0"/>
            </a:endParaRPr>
          </a:p>
        </p:txBody>
      </p:sp>
      <p:sp>
        <p:nvSpPr>
          <p:cNvPr id="88" name="Rectangle 87"/>
          <p:cNvSpPr/>
          <p:nvPr/>
        </p:nvSpPr>
        <p:spPr>
          <a:xfrm>
            <a:off x="1749310" y="630535"/>
            <a:ext cx="3105387" cy="461665"/>
          </a:xfrm>
          <a:prstGeom prst="rect">
            <a:avLst/>
          </a:prstGeom>
          <a:noFill/>
        </p:spPr>
        <p:txBody>
          <a:bodyPr wrap="none" lIns="91440" tIns="45720" rIns="91440" bIns="45720">
            <a:spAutoFit/>
          </a:bodyPr>
          <a:lstStyle/>
          <a:p>
            <a:pPr algn="ctr"/>
            <a:r>
              <a:rPr lang="en-US" sz="24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Lifemapper</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user portal</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9" name="Rectangle 88"/>
          <p:cNvSpPr/>
          <p:nvPr/>
        </p:nvSpPr>
        <p:spPr>
          <a:xfrm>
            <a:off x="143495" y="5888335"/>
            <a:ext cx="3472225" cy="830997"/>
          </a:xfrm>
          <a:prstGeom prst="rect">
            <a:avLst/>
          </a:prstGeom>
          <a:noFill/>
        </p:spPr>
        <p:txBody>
          <a:bodyPr wrap="none" lIns="91440" tIns="45720" rIns="91440" bIns="45720">
            <a:spAutoFit/>
          </a:bodyPr>
          <a:lstStyle/>
          <a:p>
            <a:pPr algn="ctr"/>
            <a:r>
              <a:rPr lang="en-US" sz="24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Lifemapper</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virtual cluster</a:t>
            </a:r>
          </a:p>
          <a:p>
            <a:pPr algn="ctr"/>
            <a:r>
              <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o</a:t>
            </a: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n PRAGMA cloud</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90" name="Rectangle 89"/>
          <p:cNvSpPr/>
          <p:nvPr/>
        </p:nvSpPr>
        <p:spPr>
          <a:xfrm>
            <a:off x="7914494" y="5850235"/>
            <a:ext cx="3983031" cy="830997"/>
          </a:xfrm>
          <a:prstGeom prst="rect">
            <a:avLst/>
          </a:prstGeom>
          <a:noFill/>
        </p:spPr>
        <p:txBody>
          <a:bodyPr wrap="none" lIns="91440" tIns="45720" rIns="91440" bIns="45720">
            <a:spAutoFit/>
          </a:bodyPr>
          <a:lstStyle/>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Karma provenance repository</a:t>
            </a:r>
          </a:p>
          <a:p>
            <a:pPr algn="ctr"/>
            <a:r>
              <a:rPr lang="en-US" sz="2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and analysis</a:t>
            </a:r>
            <a:endParaRPr lang="en-US" sz="2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pSp>
        <p:nvGrpSpPr>
          <p:cNvPr id="41" name="Group 40"/>
          <p:cNvGrpSpPr/>
          <p:nvPr/>
        </p:nvGrpSpPr>
        <p:grpSpPr>
          <a:xfrm rot="18900000">
            <a:off x="5201005" y="3276791"/>
            <a:ext cx="1816103" cy="1059517"/>
            <a:chOff x="4457709" y="5887389"/>
            <a:chExt cx="1816103" cy="1059517"/>
          </a:xfrm>
        </p:grpSpPr>
        <p:grpSp>
          <p:nvGrpSpPr>
            <p:cNvPr id="42" name="Group 41"/>
            <p:cNvGrpSpPr/>
            <p:nvPr/>
          </p:nvGrpSpPr>
          <p:grpSpPr>
            <a:xfrm>
              <a:off x="4457709" y="5887389"/>
              <a:ext cx="1816103" cy="1059517"/>
              <a:chOff x="8991600" y="647700"/>
              <a:chExt cx="1816100" cy="1059517"/>
            </a:xfrm>
          </p:grpSpPr>
          <p:sp>
            <p:nvSpPr>
              <p:cNvPr id="46" name="Down Arrow Callout 45"/>
              <p:cNvSpPr/>
              <p:nvPr/>
            </p:nvSpPr>
            <p:spPr>
              <a:xfrm rot="16200000">
                <a:off x="9486900" y="152400"/>
                <a:ext cx="825500" cy="1816100"/>
              </a:xfrm>
              <a:prstGeom prst="downArrowCallout">
                <a:avLst>
                  <a:gd name="adj1" fmla="val 25000"/>
                  <a:gd name="adj2" fmla="val 23462"/>
                  <a:gd name="adj3" fmla="val 48077"/>
                  <a:gd name="adj4" fmla="val 73310"/>
                </a:avLst>
              </a:prstGeom>
              <a:noFill/>
              <a:ln w="31750"/>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8" name="TextBox 47"/>
              <p:cNvSpPr txBox="1"/>
              <p:nvPr/>
            </p:nvSpPr>
            <p:spPr>
              <a:xfrm>
                <a:off x="9005804" y="753110"/>
                <a:ext cx="1312727" cy="954107"/>
              </a:xfrm>
              <a:prstGeom prst="rect">
                <a:avLst/>
              </a:prstGeom>
              <a:noFill/>
            </p:spPr>
            <p:txBody>
              <a:bodyPr wrap="none" rtlCol="0">
                <a:spAutoFit/>
              </a:bodyPr>
              <a:lstStyle/>
              <a:p>
                <a:pPr algn="ctr"/>
                <a:r>
                  <a:rPr lang="en-US" sz="1400" b="1" dirty="0" err="1" smtClean="0"/>
                  <a:t>Lifemapper</a:t>
                </a:r>
                <a:r>
                  <a:rPr lang="en-US" sz="1400" b="1" dirty="0" smtClean="0"/>
                  <a:t> job </a:t>
                </a:r>
              </a:p>
              <a:p>
                <a:pPr algn="ctr"/>
                <a:r>
                  <a:rPr lang="en-US" sz="1400" b="1" dirty="0" smtClean="0"/>
                  <a:t>Results</a:t>
                </a:r>
              </a:p>
              <a:p>
                <a:pPr algn="ctr"/>
                <a:r>
                  <a:rPr lang="en-US" sz="1400" b="1" dirty="0" smtClean="0"/>
                  <a:t>sent to KU</a:t>
                </a:r>
              </a:p>
              <a:p>
                <a:endParaRPr lang="en-US" sz="1400" b="1" dirty="0"/>
              </a:p>
            </p:txBody>
          </p:sp>
        </p:grpSp>
        <p:sp>
          <p:nvSpPr>
            <p:cNvPr id="43" name="TextBox 42"/>
            <p:cNvSpPr txBox="1"/>
            <p:nvPr/>
          </p:nvSpPr>
          <p:spPr>
            <a:xfrm>
              <a:off x="5748316" y="6094091"/>
              <a:ext cx="415611" cy="369332"/>
            </a:xfrm>
            <a:prstGeom prst="rect">
              <a:avLst/>
            </a:prstGeom>
            <a:noFill/>
          </p:spPr>
          <p:txBody>
            <a:bodyPr wrap="none" rtlCol="0">
              <a:spAutoFit/>
            </a:bodyPr>
            <a:lstStyle/>
            <a:p>
              <a:r>
                <a:rPr lang="en-US" b="1" dirty="0" smtClean="0">
                  <a:solidFill>
                    <a:srgbClr val="FF0000"/>
                  </a:solidFill>
                </a:rPr>
                <a:t>3a</a:t>
              </a:r>
              <a:endParaRPr lang="en-US" b="1" dirty="0">
                <a:solidFill>
                  <a:srgbClr val="FF0000"/>
                </a:solidFill>
              </a:endParaRPr>
            </a:p>
          </p:txBody>
        </p:sp>
      </p:grpSp>
    </p:spTree>
    <p:extLst>
      <p:ext uri="{BB962C8B-B14F-4D97-AF65-F5344CB8AC3E}">
        <p14:creationId xmlns:p14="http://schemas.microsoft.com/office/powerpoint/2010/main" val="294334888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a:t>
            </a:r>
            <a:r>
              <a:rPr lang="en-US" dirty="0" smtClean="0"/>
              <a:t>VC: </a:t>
            </a:r>
            <a:r>
              <a:rPr lang="en-US" dirty="0"/>
              <a:t>regular rocks build</a:t>
            </a:r>
          </a:p>
        </p:txBody>
      </p:sp>
      <p:sp>
        <p:nvSpPr>
          <p:cNvPr id="6" name="Content Placeholder 5"/>
          <p:cNvSpPr>
            <a:spLocks noGrp="1"/>
          </p:cNvSpPr>
          <p:nvPr>
            <p:ph sz="half" idx="2"/>
          </p:nvPr>
        </p:nvSpPr>
        <p:spPr>
          <a:xfrm>
            <a:off x="6081889" y="1600203"/>
            <a:ext cx="5588000" cy="4525963"/>
          </a:xfrm>
        </p:spPr>
        <p:txBody>
          <a:bodyPr>
            <a:normAutofit fontScale="85000" lnSpcReduction="20000"/>
          </a:bodyPr>
          <a:lstStyle/>
          <a:p>
            <a:pPr marL="0" indent="0">
              <a:buNone/>
            </a:pPr>
            <a:r>
              <a:rPr 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First incarnation</a:t>
            </a:r>
          </a:p>
          <a:p>
            <a:pPr marL="0" indent="0">
              <a:buNone/>
            </a:pPr>
            <a:r>
              <a:rPr lang="en-US" sz="2000" dirty="0" smtClean="0">
                <a:solidFill>
                  <a:srgbClr val="17314F"/>
                </a:solidFill>
              </a:rPr>
              <a:t># rocks add </a:t>
            </a:r>
            <a:r>
              <a:rPr lang="en-US" sz="2000" dirty="0">
                <a:solidFill>
                  <a:srgbClr val="17314F"/>
                </a:solidFill>
              </a:rPr>
              <a:t>cluster </a:t>
            </a:r>
            <a:r>
              <a:rPr lang="en-US" sz="2000" dirty="0" err="1">
                <a:solidFill>
                  <a:srgbClr val="17314F"/>
                </a:solidFill>
              </a:rPr>
              <a:t>fqdn</a:t>
            </a:r>
            <a:r>
              <a:rPr lang="en-US" sz="2000" dirty="0" smtClean="0">
                <a:solidFill>
                  <a:srgbClr val="17314F"/>
                </a:solidFill>
              </a:rPr>
              <a:t>=”rocks-204.sdsc.edu” \</a:t>
            </a:r>
          </a:p>
          <a:p>
            <a:pPr marL="0" indent="0">
              <a:buNone/>
            </a:pPr>
            <a:r>
              <a:rPr lang="en-US" sz="2000" dirty="0" smtClean="0">
                <a:solidFill>
                  <a:srgbClr val="17314F"/>
                </a:solidFill>
              </a:rPr>
              <a:t>	</a:t>
            </a:r>
            <a:r>
              <a:rPr lang="en-US" sz="2000" dirty="0" err="1" smtClean="0">
                <a:solidFill>
                  <a:srgbClr val="17314F"/>
                </a:solidFill>
              </a:rPr>
              <a:t>ip</a:t>
            </a:r>
            <a:r>
              <a:rPr lang="en-US" sz="2000" dirty="0">
                <a:solidFill>
                  <a:srgbClr val="17314F"/>
                </a:solidFill>
              </a:rPr>
              <a:t>="</a:t>
            </a:r>
            <a:r>
              <a:rPr lang="en-US" sz="2000" dirty="0" smtClean="0">
                <a:solidFill>
                  <a:srgbClr val="17314F"/>
                </a:solidFill>
              </a:rPr>
              <a:t>198.202.88.201” </a:t>
            </a:r>
            <a:r>
              <a:rPr lang="en-US" sz="2000" dirty="0" err="1">
                <a:solidFill>
                  <a:srgbClr val="17314F"/>
                </a:solidFill>
              </a:rPr>
              <a:t>fe</a:t>
            </a:r>
            <a:r>
              <a:rPr lang="en-US" sz="2000" dirty="0">
                <a:solidFill>
                  <a:srgbClr val="17314F"/>
                </a:solidFill>
              </a:rPr>
              <a:t>-name=rocks-204 </a:t>
            </a:r>
            <a:r>
              <a:rPr lang="en-US" sz="2000" dirty="0" smtClean="0">
                <a:solidFill>
                  <a:srgbClr val="17314F"/>
                </a:solidFill>
              </a:rPr>
              <a:t>\</a:t>
            </a:r>
          </a:p>
          <a:p>
            <a:pPr marL="0" indent="0">
              <a:buNone/>
            </a:pPr>
            <a:r>
              <a:rPr lang="en-US" sz="2000" dirty="0" smtClean="0">
                <a:solidFill>
                  <a:srgbClr val="17314F"/>
                </a:solidFill>
              </a:rPr>
              <a:t>	</a:t>
            </a:r>
            <a:r>
              <a:rPr lang="en-US" sz="2000" dirty="0" err="1" smtClean="0">
                <a:solidFill>
                  <a:srgbClr val="17314F"/>
                </a:solidFill>
              </a:rPr>
              <a:t>num</a:t>
            </a:r>
            <a:r>
              <a:rPr lang="en-US" sz="2000" dirty="0">
                <a:solidFill>
                  <a:srgbClr val="17314F"/>
                </a:solidFill>
              </a:rPr>
              <a:t>-computes</a:t>
            </a:r>
            <a:r>
              <a:rPr lang="en-US" sz="2000" dirty="0" smtClean="0">
                <a:solidFill>
                  <a:srgbClr val="17314F"/>
                </a:solidFill>
              </a:rPr>
              <a:t>=2\</a:t>
            </a:r>
          </a:p>
          <a:p>
            <a:pPr marL="0" indent="0">
              <a:buNone/>
            </a:pPr>
            <a:r>
              <a:rPr lang="en-US" sz="2000" dirty="0" smtClean="0">
                <a:solidFill>
                  <a:srgbClr val="17314F"/>
                </a:solidFill>
              </a:rPr>
              <a:t># </a:t>
            </a:r>
            <a:r>
              <a:rPr lang="en-US" sz="2000" dirty="0">
                <a:solidFill>
                  <a:srgbClr val="17314F"/>
                </a:solidFill>
              </a:rPr>
              <a:t>rocks start host </a:t>
            </a:r>
            <a:r>
              <a:rPr lang="en-US" sz="2000" dirty="0" err="1">
                <a:solidFill>
                  <a:srgbClr val="17314F"/>
                </a:solidFill>
              </a:rPr>
              <a:t>vm</a:t>
            </a:r>
            <a:r>
              <a:rPr lang="en-US" sz="2000" dirty="0">
                <a:solidFill>
                  <a:srgbClr val="17314F"/>
                </a:solidFill>
              </a:rPr>
              <a:t> rocks-204</a:t>
            </a:r>
          </a:p>
          <a:p>
            <a:pPr marL="0" indent="0">
              <a:buNone/>
            </a:pPr>
            <a:r>
              <a:rPr lang="en-US" sz="2000" dirty="0">
                <a:solidFill>
                  <a:srgbClr val="17314F"/>
                </a:solidFill>
              </a:rPr>
              <a:t># </a:t>
            </a:r>
            <a:r>
              <a:rPr lang="en-US" sz="2000" dirty="0" err="1">
                <a:solidFill>
                  <a:srgbClr val="17314F"/>
                </a:solidFill>
              </a:rPr>
              <a:t>virt</a:t>
            </a:r>
            <a:r>
              <a:rPr lang="en-US" sz="2000" dirty="0">
                <a:solidFill>
                  <a:srgbClr val="17314F"/>
                </a:solidFill>
              </a:rPr>
              <a:t>-manager</a:t>
            </a:r>
          </a:p>
          <a:p>
            <a:pPr marL="0" indent="0">
              <a:buNone/>
            </a:pPr>
            <a:r>
              <a:rPr lang="en-US" sz="2000" dirty="0" smtClean="0">
                <a:solidFill>
                  <a:srgbClr val="34759F"/>
                </a:solidFill>
              </a:rPr>
              <a:t># insert-ethers    ( to install compute nodes)</a:t>
            </a:r>
          </a:p>
          <a:p>
            <a:pPr marL="0" indent="0">
              <a:buNone/>
            </a:pPr>
            <a:r>
              <a:rPr lang="en-US" sz="2000" dirty="0" smtClean="0">
                <a:solidFill>
                  <a:srgbClr val="34759F"/>
                </a:solidFill>
              </a:rPr>
              <a:t># rocks start host </a:t>
            </a:r>
            <a:r>
              <a:rPr lang="en-US" sz="2000" dirty="0" err="1" smtClean="0">
                <a:solidFill>
                  <a:srgbClr val="34759F"/>
                </a:solidFill>
              </a:rPr>
              <a:t>vm</a:t>
            </a:r>
            <a:r>
              <a:rPr lang="en-US" sz="2000" dirty="0" smtClean="0">
                <a:solidFill>
                  <a:srgbClr val="34759F"/>
                </a:solidFill>
              </a:rPr>
              <a:t> hosted-vm0-0-0</a:t>
            </a:r>
          </a:p>
          <a:p>
            <a:pPr marL="0" indent="0">
              <a:buNone/>
            </a:pPr>
            <a:endParaRPr lang="en-US" sz="2000" dirty="0">
              <a:solidFill>
                <a:srgbClr val="17314F"/>
              </a:solidFill>
            </a:endParaRPr>
          </a:p>
          <a:p>
            <a:pPr marL="0" indent="0">
              <a:buNone/>
            </a:pPr>
            <a:r>
              <a:rPr lang="en-US" sz="2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Next rebuild</a:t>
            </a:r>
          </a:p>
          <a:p>
            <a:pPr marL="0" indent="0">
              <a:buNone/>
            </a:pPr>
            <a:r>
              <a:rPr lang="en-US" sz="2000" dirty="0" smtClean="0">
                <a:solidFill>
                  <a:srgbClr val="17314F"/>
                </a:solidFill>
              </a:rPr>
              <a:t># rocks stop host </a:t>
            </a:r>
            <a:r>
              <a:rPr lang="en-US" sz="2000" dirty="0" err="1" smtClean="0">
                <a:solidFill>
                  <a:srgbClr val="17314F"/>
                </a:solidFill>
              </a:rPr>
              <a:t>vm</a:t>
            </a:r>
            <a:r>
              <a:rPr lang="en-US" sz="2000" dirty="0" smtClean="0">
                <a:solidFill>
                  <a:srgbClr val="17314F"/>
                </a:solidFill>
              </a:rPr>
              <a:t> rocks-204</a:t>
            </a:r>
          </a:p>
          <a:p>
            <a:pPr marL="0" indent="0">
              <a:buNone/>
            </a:pPr>
            <a:r>
              <a:rPr lang="en-US" sz="2000" dirty="0" smtClean="0">
                <a:solidFill>
                  <a:srgbClr val="17314F"/>
                </a:solidFill>
              </a:rPr>
              <a:t># rocks set host boot rocks-204 action=install</a:t>
            </a:r>
          </a:p>
          <a:p>
            <a:pPr marL="0" indent="0">
              <a:buNone/>
            </a:pPr>
            <a:r>
              <a:rPr lang="en-US" sz="2000" dirty="0">
                <a:solidFill>
                  <a:srgbClr val="17314F"/>
                </a:solidFill>
              </a:rPr>
              <a:t># rocks </a:t>
            </a:r>
            <a:r>
              <a:rPr lang="en-US" sz="2000" dirty="0" smtClean="0">
                <a:solidFill>
                  <a:srgbClr val="17314F"/>
                </a:solidFill>
              </a:rPr>
              <a:t>start host </a:t>
            </a:r>
            <a:r>
              <a:rPr lang="en-US" sz="2000" dirty="0" err="1">
                <a:solidFill>
                  <a:srgbClr val="17314F"/>
                </a:solidFill>
              </a:rPr>
              <a:t>vm</a:t>
            </a:r>
            <a:r>
              <a:rPr lang="en-US" sz="2000" dirty="0">
                <a:solidFill>
                  <a:srgbClr val="17314F"/>
                </a:solidFill>
              </a:rPr>
              <a:t> rocks-204</a:t>
            </a:r>
          </a:p>
          <a:p>
            <a:pPr marL="0" indent="0">
              <a:buNone/>
            </a:pPr>
            <a:r>
              <a:rPr lang="en-US" sz="2000" dirty="0" smtClean="0">
                <a:solidFill>
                  <a:srgbClr val="17314F"/>
                </a:solidFill>
              </a:rPr>
              <a:t># </a:t>
            </a:r>
            <a:r>
              <a:rPr lang="en-US" sz="2000" dirty="0" err="1" smtClean="0">
                <a:solidFill>
                  <a:srgbClr val="17314F"/>
                </a:solidFill>
              </a:rPr>
              <a:t>virt</a:t>
            </a:r>
            <a:r>
              <a:rPr lang="en-US" sz="2000" dirty="0" smtClean="0">
                <a:solidFill>
                  <a:srgbClr val="17314F"/>
                </a:solidFill>
              </a:rPr>
              <a:t>-manager</a:t>
            </a:r>
          </a:p>
          <a:p>
            <a:pPr marL="0" indent="0">
              <a:buNone/>
            </a:pPr>
            <a:r>
              <a:rPr lang="en-US" sz="2000" dirty="0" smtClean="0">
                <a:solidFill>
                  <a:srgbClr val="34759F"/>
                </a:solidFill>
              </a:rPr>
              <a:t># rocks set host boot compute-0-0 action=install</a:t>
            </a:r>
          </a:p>
          <a:p>
            <a:pPr marL="0" indent="0">
              <a:buNone/>
            </a:pPr>
            <a:r>
              <a:rPr lang="en-US" sz="2000" dirty="0" smtClean="0">
                <a:solidFill>
                  <a:srgbClr val="34759F"/>
                </a:solidFill>
              </a:rPr>
              <a:t># rocks run host compute reboot</a:t>
            </a:r>
            <a:endParaRPr lang="en-US" sz="2000" dirty="0">
              <a:solidFill>
                <a:srgbClr val="34759F"/>
              </a:solidFill>
            </a:endParaRPr>
          </a:p>
        </p:txBody>
      </p:sp>
      <p:grpSp>
        <p:nvGrpSpPr>
          <p:cNvPr id="12" name="Group 11"/>
          <p:cNvGrpSpPr/>
          <p:nvPr/>
        </p:nvGrpSpPr>
        <p:grpSpPr>
          <a:xfrm>
            <a:off x="10018888" y="3386665"/>
            <a:ext cx="1763889" cy="2511778"/>
            <a:chOff x="10018888" y="3386665"/>
            <a:chExt cx="1763889" cy="2511778"/>
          </a:xfrm>
        </p:grpSpPr>
        <p:sp>
          <p:nvSpPr>
            <p:cNvPr id="8" name="Left-Up Arrow 7"/>
            <p:cNvSpPr/>
            <p:nvPr/>
          </p:nvSpPr>
          <p:spPr>
            <a:xfrm flipV="1">
              <a:off x="10018888" y="3386665"/>
              <a:ext cx="1763889" cy="2511778"/>
            </a:xfrm>
            <a:prstGeom prst="leftUpArrow">
              <a:avLst>
                <a:gd name="adj1" fmla="val 12200"/>
                <a:gd name="adj2" fmla="val 25000"/>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0357556" y="3612444"/>
              <a:ext cx="1023124" cy="369332"/>
            </a:xfrm>
            <a:prstGeom prst="rect">
              <a:avLst/>
            </a:prstGeom>
            <a:noFill/>
          </p:spPr>
          <p:txBody>
            <a:bodyPr wrap="none" rtlCol="0">
              <a:spAutoFit/>
            </a:bodyPr>
            <a:lstStyle/>
            <a:p>
              <a:r>
                <a:rPr lang="en-US" dirty="0" smtClean="0"/>
                <a:t>compute</a:t>
              </a:r>
            </a:p>
          </p:txBody>
        </p:sp>
        <p:sp>
          <p:nvSpPr>
            <p:cNvPr id="11" name="TextBox 10"/>
            <p:cNvSpPr txBox="1"/>
            <p:nvPr/>
          </p:nvSpPr>
          <p:spPr>
            <a:xfrm rot="5400000">
              <a:off x="10975623" y="4174068"/>
              <a:ext cx="754083" cy="369332"/>
            </a:xfrm>
            <a:prstGeom prst="rect">
              <a:avLst/>
            </a:prstGeom>
            <a:noFill/>
          </p:spPr>
          <p:txBody>
            <a:bodyPr wrap="none" rtlCol="0">
              <a:spAutoFit/>
            </a:bodyPr>
            <a:lstStyle/>
            <a:p>
              <a:r>
                <a:rPr lang="en-US" dirty="0" smtClean="0"/>
                <a:t>nodes</a:t>
              </a:r>
            </a:p>
          </p:txBody>
        </p:sp>
      </p:grpSp>
      <p:pic>
        <p:nvPicPr>
          <p:cNvPr id="15" name="Content Placeholder 14" descr="install-2-rocks.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3829" t="14871" r="3829" b="5439"/>
          <a:stretch/>
        </p:blipFill>
        <p:spPr>
          <a:xfrm>
            <a:off x="419100" y="1892300"/>
            <a:ext cx="5384800" cy="3606800"/>
          </a:xfrm>
        </p:spPr>
      </p:pic>
    </p:spTree>
    <p:extLst>
      <p:ext uri="{BB962C8B-B14F-4D97-AF65-F5344CB8AC3E}">
        <p14:creationId xmlns:p14="http://schemas.microsoft.com/office/powerpoint/2010/main" val="925627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VC: add rolls</a:t>
            </a:r>
            <a:endParaRPr lang="en-US" dirty="0"/>
          </a:p>
        </p:txBody>
      </p:sp>
      <p:pic>
        <p:nvPicPr>
          <p:cNvPr id="16" name="Content Placeholder 15" descr="install-3-add-roll.png"/>
          <p:cNvPicPr>
            <a:picLocks noGrp="1"/>
          </p:cNvPicPr>
          <p:nvPr>
            <p:ph idx="1"/>
          </p:nvPr>
        </p:nvPicPr>
        <p:blipFill>
          <a:blip r:embed="rId3">
            <a:extLst>
              <a:ext uri="{28A0092B-C50C-407E-A947-70E740481C1C}">
                <a14:useLocalDpi xmlns:a14="http://schemas.microsoft.com/office/drawing/2010/main" val="0"/>
              </a:ext>
            </a:extLst>
          </a:blip>
          <a:srcRect t="16314" b="16314"/>
          <a:stretch>
            <a:fillRect/>
          </a:stretch>
        </p:blipFill>
        <p:spPr>
          <a:xfrm>
            <a:off x="1060567" y="1311935"/>
            <a:ext cx="9475945" cy="4199536"/>
          </a:xfrm>
        </p:spPr>
      </p:pic>
    </p:spTree>
    <p:extLst>
      <p:ext uri="{BB962C8B-B14F-4D97-AF65-F5344CB8AC3E}">
        <p14:creationId xmlns:p14="http://schemas.microsoft.com/office/powerpoint/2010/main" val="54942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Building VC: cluster info</a:t>
            </a:r>
            <a:endParaRPr lang="en-US" dirty="0"/>
          </a:p>
        </p:txBody>
      </p:sp>
      <p:pic>
        <p:nvPicPr>
          <p:cNvPr id="14" name="Content Placeholder 13" descr="install-5-cluster-info.png"/>
          <p:cNvPicPr>
            <a:picLocks noGrp="1" noChangeAspect="1"/>
          </p:cNvPicPr>
          <p:nvPr>
            <p:ph sz="half" idx="1"/>
          </p:nvPr>
        </p:nvPicPr>
        <p:blipFill>
          <a:blip r:embed="rId3">
            <a:extLst>
              <a:ext uri="{28A0092B-C50C-407E-A947-70E740481C1C}">
                <a14:useLocalDpi xmlns:a14="http://schemas.microsoft.com/office/drawing/2010/main" val="0"/>
              </a:ext>
            </a:extLst>
          </a:blip>
          <a:srcRect l="7554" r="7554"/>
          <a:stretch>
            <a:fillRect/>
          </a:stretch>
        </p:blipFill>
        <p:spPr/>
      </p:pic>
      <p:pic>
        <p:nvPicPr>
          <p:cNvPr id="16" name="Content Placeholder 15" descr="install-7-packages.png"/>
          <p:cNvPicPr>
            <a:picLocks noGrp="1" noChangeAspect="1"/>
          </p:cNvPicPr>
          <p:nvPr>
            <p:ph sz="half" idx="2"/>
          </p:nvPr>
        </p:nvPicPr>
        <p:blipFill>
          <a:blip r:embed="rId4">
            <a:extLst>
              <a:ext uri="{28A0092B-C50C-407E-A947-70E740481C1C}">
                <a14:useLocalDpi xmlns:a14="http://schemas.microsoft.com/office/drawing/2010/main" val="0"/>
              </a:ext>
            </a:extLst>
          </a:blip>
          <a:srcRect l="7572" r="7572"/>
          <a:stretch>
            <a:fillRect/>
          </a:stretch>
        </p:blipFill>
        <p:spPr/>
      </p:pic>
    </p:spTree>
    <p:extLst>
      <p:ext uri="{BB962C8B-B14F-4D97-AF65-F5344CB8AC3E}">
        <p14:creationId xmlns:p14="http://schemas.microsoft.com/office/powerpoint/2010/main" val="277650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42900" y="123828"/>
            <a:ext cx="11099800" cy="612775"/>
          </a:xfrm>
        </p:spPr>
        <p:txBody>
          <a:bodyPr>
            <a:normAutofit/>
          </a:bodyPr>
          <a:lstStyle/>
          <a:p>
            <a:pPr>
              <a:defRPr/>
            </a:pPr>
            <a:r>
              <a:rPr lang="en-US" dirty="0" smtClean="0">
                <a:solidFill>
                  <a:schemeClr val="tx2">
                    <a:lumMod val="50000"/>
                  </a:schemeClr>
                </a:solidFill>
                <a:effectLst>
                  <a:outerShdw blurRad="38100" dist="38100" dir="2700000" algn="tl">
                    <a:srgbClr val="DDDDDD"/>
                  </a:outerShdw>
                </a:effectLst>
                <a:latin typeface="Arial" charset="0"/>
                <a:ea typeface="ＭＳ Ｐゴシック" charset="0"/>
                <a:cs typeface="ＭＳ Ｐゴシック" charset="0"/>
              </a:rPr>
              <a:t>VC deployment – test stage</a:t>
            </a:r>
            <a:endParaRPr lang="en-US" dirty="0">
              <a:solidFill>
                <a:schemeClr val="tx2">
                  <a:lumMod val="50000"/>
                </a:schemeClr>
              </a:solidFill>
              <a:effectLst>
                <a:outerShdw blurRad="38100" dist="38100" dir="2700000" algn="tl">
                  <a:srgbClr val="DDDDDD"/>
                </a:outerShdw>
              </a:effectLst>
              <a:latin typeface="Arial" charset="0"/>
              <a:ea typeface="ＭＳ Ｐゴシック" charset="0"/>
              <a:cs typeface="ＭＳ Ｐゴシック" charset="0"/>
            </a:endParaRPr>
          </a:p>
        </p:txBody>
      </p:sp>
      <p:sp>
        <p:nvSpPr>
          <p:cNvPr id="7171" name="Content Placeholder 2"/>
          <p:cNvSpPr>
            <a:spLocks noGrp="1"/>
          </p:cNvSpPr>
          <p:nvPr>
            <p:ph idx="1"/>
          </p:nvPr>
        </p:nvSpPr>
        <p:spPr>
          <a:xfrm>
            <a:off x="7893661" y="2706618"/>
            <a:ext cx="4298339" cy="1353806"/>
          </a:xfrm>
        </p:spPr>
        <p:txBody>
          <a:bodyPr>
            <a:normAutofit/>
          </a:bodyPr>
          <a:lstStyle/>
          <a:p>
            <a:pPr marL="0" indent="0" algn="r">
              <a:buClr>
                <a:srgbClr val="980000"/>
              </a:buClr>
              <a:buNone/>
            </a:pPr>
            <a:r>
              <a:rPr lang="en-US" sz="1800" b="1" dirty="0" smtClean="0">
                <a:solidFill>
                  <a:srgbClr val="FF6600"/>
                </a:solidFill>
                <a:latin typeface="Arial" charset="0"/>
                <a:ea typeface="ＭＳ Ｐゴシック" charset="0"/>
                <a:cs typeface="ＭＳ Ｐゴシック" charset="0"/>
              </a:rPr>
              <a:t> </a:t>
            </a:r>
            <a:endParaRPr lang="en-US" sz="1800" b="1" dirty="0">
              <a:solidFill>
                <a:srgbClr val="FF6600"/>
              </a:solidFill>
              <a:latin typeface="Arial" charset="0"/>
              <a:ea typeface="ＭＳ Ｐゴシック" charset="0"/>
              <a:cs typeface="ＭＳ Ｐゴシック" charset="0"/>
            </a:endParaRPr>
          </a:p>
          <a:p>
            <a:pPr marL="0" indent="0">
              <a:buNone/>
            </a:pPr>
            <a:r>
              <a:rPr lang="en-US" sz="1700" b="1" dirty="0" smtClean="0">
                <a:solidFill>
                  <a:srgbClr val="17314F"/>
                </a:solidFill>
              </a:rPr>
              <a:t>https</a:t>
            </a:r>
            <a:r>
              <a:rPr lang="en-US" sz="1700" b="1" dirty="0">
                <a:solidFill>
                  <a:srgbClr val="17314F"/>
                </a:solidFill>
              </a:rPr>
              <a:t>://</a:t>
            </a:r>
            <a:r>
              <a:rPr lang="en-US" sz="1700" b="1" dirty="0" err="1">
                <a:solidFill>
                  <a:srgbClr val="17314F"/>
                </a:solidFill>
              </a:rPr>
              <a:t>github.com</a:t>
            </a:r>
            <a:r>
              <a:rPr lang="en-US" sz="1700" b="1" dirty="0">
                <a:solidFill>
                  <a:srgbClr val="17314F"/>
                </a:solidFill>
              </a:rPr>
              <a:t>/</a:t>
            </a:r>
            <a:r>
              <a:rPr lang="en-US" sz="1700" b="1" dirty="0" err="1">
                <a:solidFill>
                  <a:srgbClr val="17314F"/>
                </a:solidFill>
              </a:rPr>
              <a:t>pragmagrid</a:t>
            </a:r>
            <a:r>
              <a:rPr lang="en-US" sz="1700" b="1" dirty="0">
                <a:solidFill>
                  <a:srgbClr val="17314F"/>
                </a:solidFill>
              </a:rPr>
              <a:t>/provenance/</a:t>
            </a:r>
          </a:p>
          <a:p>
            <a:pPr marL="0" indent="0">
              <a:buNone/>
            </a:pPr>
            <a:r>
              <a:rPr lang="en-US" sz="1700" b="1" dirty="0">
                <a:solidFill>
                  <a:srgbClr val="17314F"/>
                </a:solidFill>
              </a:rPr>
              <a:t>https://github.com/pragmagrid/lifemapper</a:t>
            </a:r>
            <a:r>
              <a:rPr lang="en-US" sz="1700" b="1" dirty="0" smtClean="0">
                <a:solidFill>
                  <a:srgbClr val="17314F"/>
                </a:solidFill>
              </a:rPr>
              <a:t>/</a:t>
            </a:r>
            <a:endParaRPr lang="en-US" sz="1700" b="1" dirty="0">
              <a:solidFill>
                <a:srgbClr val="17314F"/>
              </a:solidFill>
            </a:endParaRPr>
          </a:p>
        </p:txBody>
      </p:sp>
      <p:graphicFrame>
        <p:nvGraphicFramePr>
          <p:cNvPr id="8" name="Diagram 7"/>
          <p:cNvGraphicFramePr/>
          <p:nvPr>
            <p:extLst>
              <p:ext uri="{D42A27DB-BD31-4B8C-83A1-F6EECF244321}">
                <p14:modId xmlns:p14="http://schemas.microsoft.com/office/powerpoint/2010/main" val="30731147"/>
              </p:ext>
            </p:extLst>
          </p:nvPr>
        </p:nvGraphicFramePr>
        <p:xfrm>
          <a:off x="452927" y="1091570"/>
          <a:ext cx="6217871" cy="4505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github.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5363" y="2627623"/>
            <a:ext cx="973237" cy="1224115"/>
          </a:xfrm>
          <a:prstGeom prst="rect">
            <a:avLst/>
          </a:prstGeom>
        </p:spPr>
      </p:pic>
      <p:pic>
        <p:nvPicPr>
          <p:cNvPr id="3" name="Picture 2"/>
          <p:cNvPicPr>
            <a:picLocks noChangeAspect="1"/>
          </p:cNvPicPr>
          <p:nvPr/>
        </p:nvPicPr>
        <p:blipFill>
          <a:blip r:embed="rId9"/>
          <a:stretch>
            <a:fillRect/>
          </a:stretch>
        </p:blipFill>
        <p:spPr>
          <a:xfrm>
            <a:off x="8788400" y="685800"/>
            <a:ext cx="1419814" cy="2133600"/>
          </a:xfrm>
          <a:prstGeom prst="rect">
            <a:avLst/>
          </a:prstGeom>
        </p:spPr>
      </p:pic>
    </p:spTree>
  </p:cSld>
  <p:clrMapOvr>
    <a:masterClrMapping/>
  </p:clrMapOvr>
  <p:transition xmlns:p14="http://schemas.microsoft.com/office/powerpoint/2010/main" spd="slow">
    <p:circl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a:graphicFrameLocks noChangeAspect="1"/>
          </p:cNvGraphicFramePr>
          <p:nvPr>
            <p:extLst>
              <p:ext uri="{D42A27DB-BD31-4B8C-83A1-F6EECF244321}">
                <p14:modId xmlns:p14="http://schemas.microsoft.com/office/powerpoint/2010/main" val="4293193291"/>
              </p:ext>
            </p:extLst>
          </p:nvPr>
        </p:nvGraphicFramePr>
        <p:xfrm>
          <a:off x="601193" y="1176450"/>
          <a:ext cx="5994983" cy="50335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530" name="Rectangle 2"/>
          <p:cNvSpPr>
            <a:spLocks noGrp="1" noChangeArrowheads="1"/>
          </p:cNvSpPr>
          <p:nvPr>
            <p:ph type="title"/>
          </p:nvPr>
        </p:nvSpPr>
        <p:spPr>
          <a:xfrm>
            <a:off x="254000" y="200028"/>
            <a:ext cx="11099800" cy="612775"/>
          </a:xfrm>
        </p:spPr>
        <p:txBody>
          <a:bodyPr>
            <a:normAutofit/>
          </a:bodyPr>
          <a:lstStyle/>
          <a:p>
            <a:pPr>
              <a:defRPr/>
            </a:pPr>
            <a:r>
              <a:rPr lang="en-US" dirty="0" smtClean="0">
                <a:solidFill>
                  <a:schemeClr val="tx2">
                    <a:lumMod val="50000"/>
                  </a:schemeClr>
                </a:solidFill>
                <a:effectLst>
                  <a:outerShdw blurRad="38100" dist="38100" dir="2700000" algn="tl">
                    <a:srgbClr val="DDDDDD"/>
                  </a:outerShdw>
                </a:effectLst>
                <a:latin typeface="Arial" charset="0"/>
                <a:ea typeface="ＭＳ Ｐゴシック" charset="0"/>
                <a:cs typeface="ＭＳ Ｐゴシック" charset="0"/>
              </a:rPr>
              <a:t>Virtual cluster key </a:t>
            </a:r>
            <a:r>
              <a:rPr lang="en-US" dirty="0">
                <a:solidFill>
                  <a:schemeClr val="tx2">
                    <a:lumMod val="50000"/>
                  </a:schemeClr>
                </a:solidFill>
                <a:effectLst>
                  <a:outerShdw blurRad="38100" dist="38100" dir="2700000" algn="tl">
                    <a:srgbClr val="DDDDDD"/>
                  </a:outerShdw>
                </a:effectLst>
                <a:latin typeface="Arial" charset="0"/>
                <a:ea typeface="ＭＳ Ｐゴシック" charset="0"/>
                <a:cs typeface="ＭＳ Ｐゴシック" charset="0"/>
              </a:rPr>
              <a:t>parts</a:t>
            </a:r>
          </a:p>
        </p:txBody>
      </p:sp>
      <p:sp>
        <p:nvSpPr>
          <p:cNvPr id="9220" name="Rounded Rectangular Callout 12"/>
          <p:cNvSpPr>
            <a:spLocks noChangeArrowheads="1"/>
          </p:cNvSpPr>
          <p:nvPr/>
        </p:nvSpPr>
        <p:spPr bwMode="auto">
          <a:xfrm>
            <a:off x="9726084" y="3962400"/>
            <a:ext cx="853016" cy="509588"/>
          </a:xfrm>
          <a:prstGeom prst="wedgeRoundRectCallout">
            <a:avLst>
              <a:gd name="adj1" fmla="val -20833"/>
              <a:gd name="adj2" fmla="val 6250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txBody>
          <a:bodyPr/>
          <a:lstStyle/>
          <a:p>
            <a:endParaRPr lang="en-US"/>
          </a:p>
        </p:txBody>
      </p:sp>
      <p:graphicFrame>
        <p:nvGraphicFramePr>
          <p:cNvPr id="2" name="Diagram 1"/>
          <p:cNvGraphicFramePr/>
          <p:nvPr>
            <p:extLst>
              <p:ext uri="{D42A27DB-BD31-4B8C-83A1-F6EECF244321}">
                <p14:modId xmlns:p14="http://schemas.microsoft.com/office/powerpoint/2010/main" val="2872149182"/>
              </p:ext>
            </p:extLst>
          </p:nvPr>
        </p:nvGraphicFramePr>
        <p:xfrm>
          <a:off x="6238175" y="951006"/>
          <a:ext cx="5568302" cy="50345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ransition xmlns:p14="http://schemas.microsoft.com/office/powerpoint/2010/main" spd="slow">
    <p:circl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17475</TotalTime>
  <Words>2285</Words>
  <Application>Microsoft Macintosh PowerPoint</Application>
  <PresentationFormat>Custom</PresentationFormat>
  <Paragraphs>310</Paragraphs>
  <Slides>25</Slides>
  <Notes>18</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Office Theme</vt:lpstr>
      <vt:lpstr>1_Office Theme</vt:lpstr>
      <vt:lpstr>PowerPoint Presentation</vt:lpstr>
      <vt:lpstr>Outline</vt:lpstr>
      <vt:lpstr>What are we trying to do</vt:lpstr>
      <vt:lpstr>PowerPoint Presentation</vt:lpstr>
      <vt:lpstr>Building VC: regular rocks build</vt:lpstr>
      <vt:lpstr>Building VC: add rolls</vt:lpstr>
      <vt:lpstr>Building VC: cluster info</vt:lpstr>
      <vt:lpstr>VC deployment – test stage</vt:lpstr>
      <vt:lpstr>Virtual cluster key parts</vt:lpstr>
      <vt:lpstr>Domain science </vt:lpstr>
      <vt:lpstr>LmSDM: Species Distribution Modeling</vt:lpstr>
      <vt:lpstr>PowerPoint Presentation</vt:lpstr>
      <vt:lpstr>Submit a Lifemapper SDM experiment from QGIS</vt:lpstr>
      <vt:lpstr>Provenance Collection Framework </vt:lpstr>
      <vt:lpstr>PowerPoint Presentation</vt:lpstr>
      <vt:lpstr>Karma Provenance Collection Tool </vt:lpstr>
      <vt:lpstr>PowerPoint Presentation</vt:lpstr>
      <vt:lpstr>Demo</vt:lpstr>
      <vt:lpstr>PowerPoint Presentation</vt:lpstr>
      <vt:lpstr>Future Work</vt:lpstr>
      <vt:lpstr>Conclusions</vt:lpstr>
      <vt:lpstr>Future work </vt:lpstr>
      <vt:lpstr>Acknowledgements</vt:lpstr>
      <vt:lpstr>Links/Contacts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Philip Papadopoulos</dc:creator>
  <cp:lastModifiedBy>Nadya Williams</cp:lastModifiedBy>
  <cp:revision>127</cp:revision>
  <dcterms:created xsi:type="dcterms:W3CDTF">2013-09-25T18:09:14Z</dcterms:created>
  <dcterms:modified xsi:type="dcterms:W3CDTF">2013-10-18T01:43:44Z</dcterms:modified>
</cp:coreProperties>
</file>